
<file path=[Content_Types].xml><?xml version="1.0" encoding="utf-8"?>
<Types xmlns="http://schemas.openxmlformats.org/package/2006/content-types">
  <Default Extension="png" ContentType="image/png"/>
  <Default Extension="mpg" ContentType="vide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3" r:id="rId1"/>
  </p:sldMasterIdLst>
  <p:notesMasterIdLst>
    <p:notesMasterId r:id="rId35"/>
  </p:notesMasterIdLst>
  <p:handoutMasterIdLst>
    <p:handoutMasterId r:id="rId36"/>
  </p:handoutMasterIdLst>
  <p:sldIdLst>
    <p:sldId id="309" r:id="rId2"/>
    <p:sldId id="421" r:id="rId3"/>
    <p:sldId id="365" r:id="rId4"/>
    <p:sldId id="371" r:id="rId5"/>
    <p:sldId id="428" r:id="rId6"/>
    <p:sldId id="408" r:id="rId7"/>
    <p:sldId id="409" r:id="rId8"/>
    <p:sldId id="410" r:id="rId9"/>
    <p:sldId id="411" r:id="rId10"/>
    <p:sldId id="412" r:id="rId11"/>
    <p:sldId id="413" r:id="rId12"/>
    <p:sldId id="414" r:id="rId13"/>
    <p:sldId id="373" r:id="rId14"/>
    <p:sldId id="393" r:id="rId15"/>
    <p:sldId id="419" r:id="rId16"/>
    <p:sldId id="377" r:id="rId17"/>
    <p:sldId id="429" r:id="rId18"/>
    <p:sldId id="382" r:id="rId19"/>
    <p:sldId id="380" r:id="rId20"/>
    <p:sldId id="395" r:id="rId21"/>
    <p:sldId id="420" r:id="rId22"/>
    <p:sldId id="416" r:id="rId23"/>
    <p:sldId id="417" r:id="rId24"/>
    <p:sldId id="425" r:id="rId25"/>
    <p:sldId id="426" r:id="rId26"/>
    <p:sldId id="427" r:id="rId27"/>
    <p:sldId id="401" r:id="rId28"/>
    <p:sldId id="422" r:id="rId29"/>
    <p:sldId id="423" r:id="rId30"/>
    <p:sldId id="424" r:id="rId31"/>
    <p:sldId id="387" r:id="rId32"/>
    <p:sldId id="389" r:id="rId33"/>
    <p:sldId id="390" r:id="rId34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5000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C393B"/>
    <a:srgbClr val="F3B029"/>
    <a:srgbClr val="FDF7E3"/>
    <a:srgbClr val="FCF2D0"/>
    <a:srgbClr val="F9E297"/>
    <a:srgbClr val="FEF9E6"/>
    <a:srgbClr val="8A8383"/>
    <a:srgbClr val="EA6C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1" autoAdjust="0"/>
    <p:restoredTop sz="86674" autoAdjust="0"/>
  </p:normalViewPr>
  <p:slideViewPr>
    <p:cSldViewPr showGuides="1">
      <p:cViewPr varScale="1">
        <p:scale>
          <a:sx n="94" d="100"/>
          <a:sy n="94" d="100"/>
        </p:scale>
        <p:origin x="-64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-3318" y="-12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spcBef>
                <a:spcPct val="0"/>
              </a:spcBef>
              <a:defRPr sz="1300">
                <a:latin typeface="Times New Roman" pitchFamily="18" charset="0"/>
              </a:defRPr>
            </a:lvl1pPr>
          </a:lstStyle>
          <a:p>
            <a:r>
              <a:rPr lang="fr-FR"/>
              <a:t>MECA2355 - Lancement APP 2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spcBef>
                <a:spcPct val="0"/>
              </a:spcBef>
              <a:defRPr sz="1300">
                <a:latin typeface="Times New Roman" pitchFamily="18" charset="0"/>
              </a:defRPr>
            </a:lvl1pPr>
          </a:lstStyle>
          <a:p>
            <a:r>
              <a:rPr lang="fr-FR"/>
              <a:t>20.10.2008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spcBef>
                <a:spcPct val="0"/>
              </a:spcBef>
              <a:defRPr sz="1300">
                <a:latin typeface="Times New Roman" pitchFamily="18" charset="0"/>
              </a:defRPr>
            </a:lvl1pPr>
          </a:lstStyle>
          <a:p>
            <a:r>
              <a:rPr lang="fr-FR"/>
              <a:t>Benoît Herman</a:t>
            </a:r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spcBef>
                <a:spcPct val="0"/>
              </a:spcBef>
              <a:defRPr sz="1300">
                <a:latin typeface="Times New Roman" pitchFamily="18" charset="0"/>
              </a:defRPr>
            </a:lvl1pPr>
          </a:lstStyle>
          <a:p>
            <a:fld id="{9B3AB569-E57B-4C7D-8E36-9805BAF04802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6607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spcBef>
                <a:spcPct val="0"/>
              </a:spcBef>
              <a:defRPr sz="1300">
                <a:latin typeface="Times New Roman" pitchFamily="18" charset="0"/>
              </a:defRPr>
            </a:lvl1pPr>
          </a:lstStyle>
          <a:p>
            <a:r>
              <a:rPr lang="fr-FR"/>
              <a:t>MECA2355 - Lancement APP 2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spcBef>
                <a:spcPct val="0"/>
              </a:spcBef>
              <a:defRPr sz="1300">
                <a:latin typeface="Times New Roman" pitchFamily="18" charset="0"/>
              </a:defRPr>
            </a:lvl1pPr>
          </a:lstStyle>
          <a:p>
            <a:r>
              <a:rPr lang="fr-FR"/>
              <a:t>20.10.2008</a:t>
            </a:r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8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spcBef>
                <a:spcPct val="0"/>
              </a:spcBef>
              <a:defRPr sz="1300">
                <a:latin typeface="Times New Roman" pitchFamily="18" charset="0"/>
              </a:defRPr>
            </a:lvl1pPr>
          </a:lstStyle>
          <a:p>
            <a:r>
              <a:rPr lang="fr-FR"/>
              <a:t>Benoît Herman</a:t>
            </a:r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spcBef>
                <a:spcPct val="0"/>
              </a:spcBef>
              <a:defRPr sz="1300">
                <a:latin typeface="Times New Roman" pitchFamily="18" charset="0"/>
              </a:defRPr>
            </a:lvl1pPr>
          </a:lstStyle>
          <a:p>
            <a:fld id="{0A07D76B-5311-4740-998A-76322877EBAA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2558899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fr-FR" dirty="0"/>
              <a:t>MECA2355 - Lancement APP 2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fr-FR" dirty="0"/>
              <a:t>20.10.2008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 dirty="0"/>
              <a:t>Benoît Herman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4352FB-F75D-43DB-BA82-F2C09008FE41}" type="slidenum">
              <a:rPr lang="fr-FR"/>
              <a:pPr/>
              <a:t>1</a:t>
            </a:fld>
            <a:endParaRPr lang="fr-FR" dirty="0"/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4" name="Rectangle 22"/>
          <p:cNvSpPr>
            <a:spLocks noChangeArrowheads="1"/>
          </p:cNvSpPr>
          <p:nvPr/>
        </p:nvSpPr>
        <p:spPr bwMode="gray">
          <a:xfrm flipV="1">
            <a:off x="457200" y="5943600"/>
            <a:ext cx="8289925" cy="1746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>
              <a:spcBef>
                <a:spcPct val="0"/>
              </a:spcBef>
            </a:pPr>
            <a:endParaRPr kumimoji="1" lang="fr-BE" sz="2400">
              <a:latin typeface="Tahoma" charset="0"/>
            </a:endParaRPr>
          </a:p>
        </p:txBody>
      </p:sp>
      <p:sp>
        <p:nvSpPr>
          <p:cNvPr id="8223" name="Rectangle 31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27350"/>
            <a:ext cx="6959600" cy="1822450"/>
          </a:xfrm>
        </p:spPr>
        <p:txBody>
          <a:bodyPr lIns="91440" tIns="45720" rIns="91440" bIns="45720"/>
          <a:lstStyle>
            <a:lvl1pPr>
              <a:defRPr sz="1800"/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sp>
        <p:nvSpPr>
          <p:cNvPr id="8224" name="Rectangle 32"/>
          <p:cNvSpPr>
            <a:spLocks noGrp="1" noChangeArrowheads="1"/>
          </p:cNvSpPr>
          <p:nvPr>
            <p:ph type="ctrTitle" sz="quarter"/>
          </p:nvPr>
        </p:nvSpPr>
        <p:spPr>
          <a:xfrm>
            <a:off x="936625" y="1425575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noProof="0" dirty="0" smtClean="0"/>
              <a:t>Cliquez pour modifier le style du titre du masque</a:t>
            </a:r>
          </a:p>
        </p:txBody>
      </p:sp>
      <p:pic>
        <p:nvPicPr>
          <p:cNvPr id="8233" name="Picture 4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6024563"/>
            <a:ext cx="1079500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37" name="Picture 4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6024563"/>
            <a:ext cx="1789112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38" name="Rectangle 46"/>
          <p:cNvSpPr>
            <a:spLocks noChangeArrowheads="1"/>
          </p:cNvSpPr>
          <p:nvPr userDrawn="1"/>
        </p:nvSpPr>
        <p:spPr bwMode="gray">
          <a:xfrm>
            <a:off x="614363" y="893763"/>
            <a:ext cx="7989887" cy="22225"/>
          </a:xfrm>
          <a:prstGeom prst="rect">
            <a:avLst/>
          </a:prstGeom>
          <a:gradFill rotWithShape="0">
            <a:gsLst>
              <a:gs pos="0">
                <a:srgbClr val="EA6C38"/>
              </a:gs>
              <a:gs pos="100000">
                <a:srgbClr val="EA6C38">
                  <a:gamma/>
                  <a:shade val="45490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kumimoji="1" lang="fr-BE" sz="2400">
              <a:latin typeface="Tahoma" charset="0"/>
            </a:endParaRPr>
          </a:p>
        </p:txBody>
      </p:sp>
      <p:pic>
        <p:nvPicPr>
          <p:cNvPr id="8239" name="Picture 47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6" t="39049" r="75339" b="39897"/>
          <a:stretch>
            <a:fillRect/>
          </a:stretch>
        </p:blipFill>
        <p:spPr bwMode="auto">
          <a:xfrm>
            <a:off x="520700" y="512763"/>
            <a:ext cx="2159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5396" t="39049" r="75339" b="3989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40" name="Rectangle 48"/>
          <p:cNvSpPr>
            <a:spLocks noChangeArrowheads="1"/>
          </p:cNvSpPr>
          <p:nvPr userDrawn="1"/>
        </p:nvSpPr>
        <p:spPr bwMode="gray">
          <a:xfrm>
            <a:off x="614363" y="696913"/>
            <a:ext cx="25400" cy="215900"/>
          </a:xfrm>
          <a:prstGeom prst="rect">
            <a:avLst/>
          </a:prstGeom>
          <a:solidFill>
            <a:srgbClr val="EA6C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kumimoji="1" lang="fr-BE" sz="2400"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Rectangle 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8424" y="6453336"/>
            <a:ext cx="684213" cy="31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600">
                <a:latin typeface="Calibri" panose="020F0502020204030204" pitchFamily="34" charset="0"/>
              </a:defRPr>
            </a:lvl1pPr>
          </a:lstStyle>
          <a:p>
            <a:fld id="{84836573-1871-46E7-8E1D-9FB201D43F4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8827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1463" y="152400"/>
            <a:ext cx="2051050" cy="63246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66725" y="152400"/>
            <a:ext cx="6002338" cy="63246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Rectangle 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8424" y="6453336"/>
            <a:ext cx="684213" cy="31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600">
                <a:latin typeface="Calibri" panose="020F0502020204030204" pitchFamily="34" charset="0"/>
              </a:defRPr>
            </a:lvl1pPr>
          </a:lstStyle>
          <a:p>
            <a:fld id="{84836573-1871-46E7-8E1D-9FB201D43F4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5513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31913" y="152400"/>
            <a:ext cx="6478587" cy="685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 hasCustomPrompt="1"/>
          </p:nvPr>
        </p:nvSpPr>
        <p:spPr>
          <a:xfrm>
            <a:off x="466725" y="1349375"/>
            <a:ext cx="4025900" cy="5127625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EA6C38"/>
              </a:buClr>
              <a:buSzTx/>
              <a:buFont typeface="Wingdings" pitchFamily="2" charset="2"/>
              <a:buNone/>
              <a:tabLst/>
              <a:defRPr/>
            </a:lvl1pPr>
            <a:lvl2pPr marL="450000" marR="0" indent="-27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A6C38"/>
              </a:buClr>
              <a:buSzTx/>
              <a:buFontTx/>
              <a:buChar char="•"/>
              <a:tabLst/>
              <a:defRPr/>
            </a:lvl2pPr>
            <a:lvl3pPr marL="900000" marR="0" indent="-36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C393B"/>
              </a:buClr>
              <a:buSzTx/>
              <a:buFont typeface="Wingdings" pitchFamily="2" charset="2"/>
              <a:buChar char="è"/>
              <a:tabLst/>
              <a:defRPr/>
            </a:lvl3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EA6C38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8A8383"/>
                </a:solidFill>
                <a:effectLst/>
                <a:uLnTx/>
                <a:uFillTx/>
                <a:latin typeface="Calibri" panose="020F0502020204030204" pitchFamily="34" charset="0"/>
              </a:rPr>
              <a:t>Cliquez pour modifier les styles du texte du masque</a:t>
            </a:r>
          </a:p>
          <a:p>
            <a:pPr marL="450000" marR="0" lvl="1" indent="-27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A6C38"/>
              </a:buClr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B"/>
                </a:solidFill>
                <a:effectLst/>
                <a:uLnTx/>
                <a:uFillTx/>
                <a:latin typeface="Calibri" panose="020F0502020204030204" pitchFamily="34" charset="0"/>
              </a:rPr>
              <a:t>Deuxième niveau</a:t>
            </a:r>
          </a:p>
          <a:p>
            <a:pPr marL="900000" marR="0" lvl="2" indent="-36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C393B"/>
              </a:buClr>
              <a:buSzTx/>
              <a:buFont typeface="Wingdings" pitchFamily="2" charset="2"/>
              <a:buChar char="è"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3C393B"/>
                </a:solidFill>
                <a:effectLst/>
                <a:uLnTx/>
                <a:uFillTx/>
                <a:latin typeface="Calibri" panose="020F0502020204030204" pitchFamily="34" charset="0"/>
              </a:rPr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645025" y="1349375"/>
            <a:ext cx="4027488" cy="5127625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EA6C38"/>
              </a:buClr>
              <a:buSzTx/>
              <a:buFont typeface="Wingdings" pitchFamily="2" charset="2"/>
              <a:buNone/>
              <a:tabLst/>
              <a:defRPr/>
            </a:lvl1pPr>
            <a:lvl2pPr marL="450000" marR="0" indent="-27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A6C38"/>
              </a:buClr>
              <a:buSzTx/>
              <a:buFontTx/>
              <a:buChar char="•"/>
              <a:tabLst/>
              <a:defRPr/>
            </a:lvl2pPr>
            <a:lvl3pPr marL="900000" marR="0" indent="-36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C393B"/>
              </a:buClr>
              <a:buSzTx/>
              <a:buFont typeface="Wingdings" pitchFamily="2" charset="2"/>
              <a:buChar char="è"/>
              <a:tabLst/>
              <a:defRPr/>
            </a:lvl3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EA6C38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8A8383"/>
                </a:solidFill>
                <a:effectLst/>
                <a:uLnTx/>
                <a:uFillTx/>
                <a:latin typeface="Calibri" panose="020F0502020204030204" pitchFamily="34" charset="0"/>
              </a:rPr>
              <a:t>Cliquez pour modifier les styles du texte du masque</a:t>
            </a:r>
          </a:p>
          <a:p>
            <a:pPr marL="450000" marR="0" lvl="1" indent="-27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A6C38"/>
              </a:buClr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B"/>
                </a:solidFill>
                <a:effectLst/>
                <a:uLnTx/>
                <a:uFillTx/>
                <a:latin typeface="Calibri" panose="020F0502020204030204" pitchFamily="34" charset="0"/>
              </a:rPr>
              <a:t>Deuxième niveau</a:t>
            </a:r>
          </a:p>
          <a:p>
            <a:pPr marL="900000" marR="0" lvl="2" indent="-36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C393B"/>
              </a:buClr>
              <a:buSzTx/>
              <a:buFont typeface="Wingdings" pitchFamily="2" charset="2"/>
              <a:buChar char="è"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3C393B"/>
                </a:solidFill>
                <a:effectLst/>
                <a:uLnTx/>
                <a:uFillTx/>
                <a:latin typeface="Calibri" panose="020F0502020204030204" pitchFamily="34" charset="0"/>
              </a:rPr>
              <a:t>Troisième niveau</a:t>
            </a:r>
          </a:p>
        </p:txBody>
      </p:sp>
      <p:sp>
        <p:nvSpPr>
          <p:cNvPr id="6" name="Rectangle 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8424" y="6453336"/>
            <a:ext cx="684213" cy="31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600">
                <a:latin typeface="Calibri" panose="020F0502020204030204" pitchFamily="34" charset="0"/>
              </a:defRPr>
            </a:lvl1pPr>
          </a:lstStyle>
          <a:p>
            <a:fld id="{84836573-1871-46E7-8E1D-9FB201D43F4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6818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</a:lstStyle>
          <a:p>
            <a:r>
              <a:rPr lang="fr-FR" dirty="0" smtClean="0"/>
              <a:t>Modifiez le style du titre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EA6C38"/>
              </a:buClr>
              <a:buSzTx/>
              <a:buFont typeface="Wingdings" pitchFamily="2" charset="2"/>
              <a:buNone/>
              <a:tabLst/>
              <a:defRPr sz="2400">
                <a:latin typeface="Calibri" panose="020F0502020204030204" pitchFamily="34" charset="0"/>
              </a:defRPr>
            </a:lvl1pPr>
            <a:lvl2pPr marL="450000" marR="0" indent="-27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A6C38"/>
              </a:buClr>
              <a:buSzTx/>
              <a:buFontTx/>
              <a:buChar char="•"/>
              <a:tabLst/>
              <a:defRPr sz="1800">
                <a:latin typeface="Calibri" panose="020F0502020204030204" pitchFamily="34" charset="0"/>
              </a:defRPr>
            </a:lvl2pPr>
            <a:lvl3pPr marL="900000" marR="0" indent="-36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C393B"/>
              </a:buClr>
              <a:buSzTx/>
              <a:buFont typeface="Wingdings" pitchFamily="2" charset="2"/>
              <a:buChar char="è"/>
              <a:tabLst/>
              <a:defRPr sz="18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EA6C38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8A8383"/>
                </a:solidFill>
                <a:effectLst/>
                <a:uLnTx/>
                <a:uFillTx/>
                <a:latin typeface="Calibri" panose="020F0502020204030204" pitchFamily="34" charset="0"/>
              </a:rPr>
              <a:t>Cliquez pour modifier les styles du texte du masque</a:t>
            </a:r>
          </a:p>
          <a:p>
            <a:pPr marL="450000" marR="0" lvl="1" indent="-27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A6C38"/>
              </a:buClr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B"/>
                </a:solidFill>
                <a:effectLst/>
                <a:uLnTx/>
                <a:uFillTx/>
                <a:latin typeface="Calibri" panose="020F0502020204030204" pitchFamily="34" charset="0"/>
              </a:rPr>
              <a:t>Deuxième niveau</a:t>
            </a:r>
          </a:p>
          <a:p>
            <a:pPr marL="900000" marR="0" lvl="2" indent="-36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C393B"/>
              </a:buClr>
              <a:buSzTx/>
              <a:buFont typeface="Wingdings" pitchFamily="2" charset="2"/>
              <a:buChar char="è"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3C393B"/>
                </a:solidFill>
                <a:effectLst/>
                <a:uLnTx/>
                <a:uFillTx/>
                <a:latin typeface="Calibri" panose="020F0502020204030204" pitchFamily="34" charset="0"/>
              </a:rPr>
              <a:t>Troisième niveau</a:t>
            </a:r>
          </a:p>
        </p:txBody>
      </p:sp>
      <p:sp>
        <p:nvSpPr>
          <p:cNvPr id="6" name="Rectangle 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8424" y="6453336"/>
            <a:ext cx="684213" cy="31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600">
                <a:latin typeface="Calibri" panose="020F0502020204030204" pitchFamily="34" charset="0"/>
              </a:defRPr>
            </a:lvl1pPr>
          </a:lstStyle>
          <a:p>
            <a:fld id="{84836573-1871-46E7-8E1D-9FB201D43F4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2713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8424" y="6453336"/>
            <a:ext cx="684213" cy="31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600">
                <a:latin typeface="Calibri" panose="020F0502020204030204" pitchFamily="34" charset="0"/>
              </a:defRPr>
            </a:lvl1pPr>
          </a:lstStyle>
          <a:p>
            <a:fld id="{84836573-1871-46E7-8E1D-9FB201D43F4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935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Modifiez le style du titre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466725" y="1349375"/>
            <a:ext cx="4025900" cy="5127625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EA6C38"/>
              </a:buClr>
              <a:buSzTx/>
              <a:buFont typeface="Wingdings" pitchFamily="2" charset="2"/>
              <a:buNone/>
              <a:tabLst/>
              <a:defRPr sz="2400"/>
            </a:lvl1pPr>
            <a:lvl2pPr marL="450000" marR="0" indent="-27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A6C38"/>
              </a:buClr>
              <a:buSzTx/>
              <a:buFontTx/>
              <a:buChar char="•"/>
              <a:tabLst/>
              <a:defRPr sz="1800">
                <a:latin typeface="Calibri" panose="020F0502020204030204" pitchFamily="34" charset="0"/>
              </a:defRPr>
            </a:lvl2pPr>
            <a:lvl3pPr marL="900000" marR="0" indent="-36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C393B"/>
              </a:buClr>
              <a:buSzTx/>
              <a:buFont typeface="Wingdings" pitchFamily="2" charset="2"/>
              <a:buChar char="è"/>
              <a:tabLst/>
              <a:defRPr sz="18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EA6C38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8A8383"/>
                </a:solidFill>
                <a:effectLst/>
                <a:uLnTx/>
                <a:uFillTx/>
                <a:latin typeface="Calibri" panose="020F0502020204030204" pitchFamily="34" charset="0"/>
              </a:rPr>
              <a:t>Cliquez pour modifier les styles du texte du masque</a:t>
            </a:r>
          </a:p>
          <a:p>
            <a:pPr marL="450000" marR="0" lvl="1" indent="-27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A6C38"/>
              </a:buClr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B"/>
                </a:solidFill>
                <a:effectLst/>
                <a:uLnTx/>
                <a:uFillTx/>
                <a:latin typeface="Calibri" panose="020F0502020204030204" pitchFamily="34" charset="0"/>
              </a:rPr>
              <a:t>Deuxième niveau</a:t>
            </a:r>
          </a:p>
          <a:p>
            <a:pPr marL="900000" marR="0" lvl="2" indent="-36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C393B"/>
              </a:buClr>
              <a:buSzTx/>
              <a:buFont typeface="Wingdings" pitchFamily="2" charset="2"/>
              <a:buChar char="è"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3C393B"/>
                </a:solidFill>
                <a:effectLst/>
                <a:uLnTx/>
                <a:uFillTx/>
                <a:latin typeface="Calibri" panose="020F0502020204030204" pitchFamily="34" charset="0"/>
              </a:rPr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645025" y="1349375"/>
            <a:ext cx="4027488" cy="5127625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EA6C38"/>
              </a:buClr>
              <a:buSzTx/>
              <a:buFont typeface="Wingdings" pitchFamily="2" charset="2"/>
              <a:buNone/>
              <a:tabLst/>
              <a:defRPr sz="2800"/>
            </a:lvl1pPr>
            <a:lvl2pPr marL="450000" marR="0" indent="-27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A6C38"/>
              </a:buClr>
              <a:buSzTx/>
              <a:buFontTx/>
              <a:buChar char="•"/>
              <a:tabLst/>
              <a:defRPr sz="2400"/>
            </a:lvl2pPr>
            <a:lvl3pPr marL="900000" marR="0" indent="-36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C393B"/>
              </a:buClr>
              <a:buSzTx/>
              <a:buFont typeface="Wingdings" pitchFamily="2" charset="2"/>
              <a:buChar char="è"/>
              <a:tabLst/>
              <a:defRPr sz="2000"/>
            </a:lvl3pPr>
            <a:lvl4pPr marL="16002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80000"/>
              <a:buFontTx/>
              <a:buChar char="–"/>
              <a:tabLst/>
              <a:defRPr sz="1800">
                <a:latin typeface="Calibri" panose="020F0502020204030204" pitchFamily="34" charset="0"/>
              </a:defRPr>
            </a:lvl4pPr>
            <a:lvl5pPr marL="2057400" marR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5000"/>
              <a:buFont typeface="Wingdings" pitchFamily="2" charset="2"/>
              <a:buChar char="l"/>
              <a:tabLst/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EA6C38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8A8383"/>
                </a:solidFill>
                <a:effectLst/>
                <a:uLnTx/>
                <a:uFillTx/>
                <a:latin typeface="Calibri" panose="020F0502020204030204" pitchFamily="34" charset="0"/>
              </a:rPr>
              <a:t>Cliquez pour modifier les styles du texte du masque</a:t>
            </a:r>
          </a:p>
          <a:p>
            <a:pPr marL="450000" marR="0" lvl="1" indent="-27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A6C38"/>
              </a:buClr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B"/>
                </a:solidFill>
                <a:effectLst/>
                <a:uLnTx/>
                <a:uFillTx/>
                <a:latin typeface="Calibri" panose="020F0502020204030204" pitchFamily="34" charset="0"/>
              </a:rPr>
              <a:t>Deuxième niveau</a:t>
            </a:r>
          </a:p>
          <a:p>
            <a:pPr marL="900000" marR="0" lvl="2" indent="-36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C393B"/>
              </a:buClr>
              <a:buSzTx/>
              <a:buFont typeface="Wingdings" pitchFamily="2" charset="2"/>
              <a:buChar char="è"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3C393B"/>
                </a:solidFill>
                <a:effectLst/>
                <a:uLnTx/>
                <a:uFillTx/>
                <a:latin typeface="Calibri" panose="020F0502020204030204" pitchFamily="34" charset="0"/>
              </a:rPr>
              <a:t>Troisième niveau</a:t>
            </a:r>
          </a:p>
        </p:txBody>
      </p:sp>
      <p:sp>
        <p:nvSpPr>
          <p:cNvPr id="6" name="Rectangle 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8424" y="6453336"/>
            <a:ext cx="684213" cy="31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600">
                <a:latin typeface="Calibri" panose="020F0502020204030204" pitchFamily="34" charset="0"/>
              </a:defRPr>
            </a:lvl1pPr>
          </a:lstStyle>
          <a:p>
            <a:fld id="{84836573-1871-46E7-8E1D-9FB201D43F4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2728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EA6C38"/>
              </a:buClr>
              <a:buSzTx/>
              <a:buFont typeface="Wingdings" pitchFamily="2" charset="2"/>
              <a:buNone/>
              <a:tabLst/>
              <a:defRPr sz="2400"/>
            </a:lvl1pPr>
            <a:lvl2pPr marL="450000" marR="0" indent="-27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A6C38"/>
              </a:buClr>
              <a:buSzTx/>
              <a:buFontTx/>
              <a:buChar char="•"/>
              <a:tabLst/>
              <a:defRPr sz="2000"/>
            </a:lvl2pPr>
            <a:lvl3pPr marL="900000" marR="0" indent="-36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C393B"/>
              </a:buClr>
              <a:buSzTx/>
              <a:buFont typeface="Wingdings" pitchFamily="2" charset="2"/>
              <a:buChar char="è"/>
              <a:tabLst/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EA6C38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8A8383"/>
                </a:solidFill>
                <a:effectLst/>
                <a:uLnTx/>
                <a:uFillTx/>
                <a:latin typeface="Calibri" panose="020F0502020204030204" pitchFamily="34" charset="0"/>
              </a:rPr>
              <a:t>Cliquez pour modifier les styles du texte du masque</a:t>
            </a:r>
          </a:p>
          <a:p>
            <a:pPr marL="450000" marR="0" lvl="1" indent="-27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A6C38"/>
              </a:buClr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B"/>
                </a:solidFill>
                <a:effectLst/>
                <a:uLnTx/>
                <a:uFillTx/>
                <a:latin typeface="Calibri" panose="020F0502020204030204" pitchFamily="34" charset="0"/>
              </a:rPr>
              <a:t>Deuxième niveau</a:t>
            </a:r>
          </a:p>
          <a:p>
            <a:pPr marL="900000" marR="0" lvl="2" indent="-36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C393B"/>
              </a:buClr>
              <a:buSzTx/>
              <a:buFont typeface="Wingdings" pitchFamily="2" charset="2"/>
              <a:buChar char="è"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3C393B"/>
                </a:solidFill>
                <a:effectLst/>
                <a:uLnTx/>
                <a:uFillTx/>
                <a:latin typeface="Calibri" panose="020F0502020204030204" pitchFamily="34" charset="0"/>
              </a:rPr>
              <a:t>Troisième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EA6C38"/>
              </a:buClr>
              <a:buSzTx/>
              <a:buFont typeface="Wingdings" pitchFamily="2" charset="2"/>
              <a:buNone/>
              <a:tabLst/>
              <a:defRPr sz="2400"/>
            </a:lvl1pPr>
            <a:lvl2pPr marL="450000" marR="0" indent="-27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A6C38"/>
              </a:buClr>
              <a:buSzTx/>
              <a:buFontTx/>
              <a:buChar char="•"/>
              <a:tabLst/>
              <a:defRPr sz="2000"/>
            </a:lvl2pPr>
            <a:lvl3pPr marL="900000" marR="0" indent="-36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C393B"/>
              </a:buClr>
              <a:buSzTx/>
              <a:buFont typeface="Wingdings" pitchFamily="2" charset="2"/>
              <a:buChar char="è"/>
              <a:tabLst/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EA6C38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8A8383"/>
                </a:solidFill>
                <a:effectLst/>
                <a:uLnTx/>
                <a:uFillTx/>
                <a:latin typeface="Calibri" panose="020F0502020204030204" pitchFamily="34" charset="0"/>
              </a:rPr>
              <a:t>Cliquez pour modifier les styles du texte du masque</a:t>
            </a:r>
          </a:p>
          <a:p>
            <a:pPr marL="450000" marR="0" lvl="1" indent="-27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A6C38"/>
              </a:buClr>
              <a:buSzTx/>
              <a:buFontTx/>
              <a:buChar char="•"/>
              <a:tabLst/>
              <a:defRPr/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B"/>
                </a:solidFill>
                <a:effectLst/>
                <a:uLnTx/>
                <a:uFillTx/>
                <a:latin typeface="Calibri" panose="020F0502020204030204" pitchFamily="34" charset="0"/>
              </a:rPr>
              <a:t>Deuxième niveau</a:t>
            </a:r>
          </a:p>
          <a:p>
            <a:pPr marL="900000" marR="0" lvl="2" indent="-36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C393B"/>
              </a:buClr>
              <a:buSzTx/>
              <a:buFont typeface="Wingdings" pitchFamily="2" charset="2"/>
              <a:buChar char="è"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3C393B"/>
                </a:solidFill>
                <a:effectLst/>
                <a:uLnTx/>
                <a:uFillTx/>
                <a:latin typeface="Calibri" panose="020F0502020204030204" pitchFamily="34" charset="0"/>
              </a:rPr>
              <a:t>Troisième niveau</a:t>
            </a:r>
          </a:p>
        </p:txBody>
      </p:sp>
      <p:sp>
        <p:nvSpPr>
          <p:cNvPr id="8" name="Rectangle 56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388424" y="6453336"/>
            <a:ext cx="684213" cy="31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600">
                <a:latin typeface="Calibri" panose="020F0502020204030204" pitchFamily="34" charset="0"/>
              </a:defRPr>
            </a:lvl1pPr>
          </a:lstStyle>
          <a:p>
            <a:fld id="{84836573-1871-46E7-8E1D-9FB201D43F4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4957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Modifiez le style du titre</a:t>
            </a:r>
            <a:endParaRPr lang="fr-BE" dirty="0"/>
          </a:p>
        </p:txBody>
      </p:sp>
      <p:sp>
        <p:nvSpPr>
          <p:cNvPr id="4" name="Rectangle 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8424" y="6453336"/>
            <a:ext cx="684213" cy="31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600">
                <a:latin typeface="Calibri" panose="020F0502020204030204" pitchFamily="34" charset="0"/>
              </a:defRPr>
            </a:lvl1pPr>
          </a:lstStyle>
          <a:p>
            <a:fld id="{84836573-1871-46E7-8E1D-9FB201D43F4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011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8424" y="6453336"/>
            <a:ext cx="684213" cy="31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600">
                <a:latin typeface="Calibri" panose="020F0502020204030204" pitchFamily="34" charset="0"/>
              </a:defRPr>
            </a:lvl1pPr>
          </a:lstStyle>
          <a:p>
            <a:fld id="{84836573-1871-46E7-8E1D-9FB201D43F4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39174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Rectangle 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8424" y="6453336"/>
            <a:ext cx="684213" cy="31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600">
                <a:latin typeface="Calibri" panose="020F0502020204030204" pitchFamily="34" charset="0"/>
              </a:defRPr>
            </a:lvl1pPr>
          </a:lstStyle>
          <a:p>
            <a:fld id="{84836573-1871-46E7-8E1D-9FB201D43F4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7253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Rectangle 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8424" y="6453336"/>
            <a:ext cx="684213" cy="31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600">
                <a:latin typeface="Calibri" panose="020F0502020204030204" pitchFamily="34" charset="0"/>
              </a:defRPr>
            </a:lvl1pPr>
          </a:lstStyle>
          <a:p>
            <a:fld id="{84836573-1871-46E7-8E1D-9FB201D43F4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2465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Rectangle 23"/>
          <p:cNvSpPr>
            <a:spLocks noGrp="1" noChangeArrowheads="1"/>
          </p:cNvSpPr>
          <p:nvPr>
            <p:ph type="title"/>
          </p:nvPr>
        </p:nvSpPr>
        <p:spPr bwMode="auto">
          <a:xfrm>
            <a:off x="1331913" y="152400"/>
            <a:ext cx="6478587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 style du </a:t>
            </a:r>
          </a:p>
        </p:txBody>
      </p:sp>
      <p:sp>
        <p:nvSpPr>
          <p:cNvPr id="1048" name="Rectangle 2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6725" y="1349375"/>
            <a:ext cx="8205788" cy="512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  <p:sp>
        <p:nvSpPr>
          <p:cNvPr id="1078" name="Rectangle 54"/>
          <p:cNvSpPr>
            <a:spLocks noChangeArrowheads="1"/>
          </p:cNvSpPr>
          <p:nvPr/>
        </p:nvSpPr>
        <p:spPr bwMode="gray">
          <a:xfrm>
            <a:off x="614363" y="893763"/>
            <a:ext cx="7989887" cy="22225"/>
          </a:xfrm>
          <a:prstGeom prst="rect">
            <a:avLst/>
          </a:prstGeom>
          <a:gradFill rotWithShape="0">
            <a:gsLst>
              <a:gs pos="0">
                <a:srgbClr val="EA6C38"/>
              </a:gs>
              <a:gs pos="100000">
                <a:srgbClr val="EA6C38">
                  <a:gamma/>
                  <a:shade val="45490"/>
                  <a:invGamma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kumimoji="1" lang="fr-BE" sz="2400">
              <a:latin typeface="Tahoma" charset="0"/>
            </a:endParaRPr>
          </a:p>
        </p:txBody>
      </p:sp>
      <p:sp>
        <p:nvSpPr>
          <p:cNvPr id="1085" name="Rectangle 61"/>
          <p:cNvSpPr>
            <a:spLocks noChangeArrowheads="1"/>
          </p:cNvSpPr>
          <p:nvPr userDrawn="1"/>
        </p:nvSpPr>
        <p:spPr bwMode="gray">
          <a:xfrm>
            <a:off x="614363" y="696913"/>
            <a:ext cx="25400" cy="215900"/>
          </a:xfrm>
          <a:prstGeom prst="rect">
            <a:avLst/>
          </a:prstGeom>
          <a:solidFill>
            <a:srgbClr val="EA6C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endParaRPr kumimoji="1" lang="fr-BE" sz="2400">
              <a:latin typeface="Tahoma" charset="0"/>
            </a:endParaRPr>
          </a:p>
        </p:txBody>
      </p:sp>
      <p:sp>
        <p:nvSpPr>
          <p:cNvPr id="1088" name="AutoShape 64"/>
          <p:cNvSpPr>
            <a:spLocks noChangeArrowheads="1"/>
          </p:cNvSpPr>
          <p:nvPr userDrawn="1"/>
        </p:nvSpPr>
        <p:spPr bwMode="auto">
          <a:xfrm rot="35367151">
            <a:off x="744538" y="785813"/>
            <a:ext cx="287337" cy="293687"/>
          </a:xfrm>
          <a:custGeom>
            <a:avLst/>
            <a:gdLst>
              <a:gd name="G0" fmla="+- 5376 0 0"/>
              <a:gd name="G1" fmla="+- 21600 0 5376"/>
              <a:gd name="G2" fmla="*/ 5376 1 2"/>
              <a:gd name="G3" fmla="+- 21600 0 G2"/>
              <a:gd name="G4" fmla="+/ 5376 21600 2"/>
              <a:gd name="G5" fmla="+/ G1 0 2"/>
              <a:gd name="G6" fmla="*/ 21600 21600 5376"/>
              <a:gd name="G7" fmla="*/ G6 1 2"/>
              <a:gd name="G8" fmla="+- 21600 0 G7"/>
              <a:gd name="G9" fmla="*/ 21600 1 2"/>
              <a:gd name="G10" fmla="+- 5376 0 G9"/>
              <a:gd name="G11" fmla="?: G10 G8 0"/>
              <a:gd name="G12" fmla="?: G10 G7 21600"/>
              <a:gd name="T0" fmla="*/ 18912 w 21600"/>
              <a:gd name="T1" fmla="*/ 10800 h 21600"/>
              <a:gd name="T2" fmla="*/ 10800 w 21600"/>
              <a:gd name="T3" fmla="*/ 21600 h 21600"/>
              <a:gd name="T4" fmla="*/ 2688 w 21600"/>
              <a:gd name="T5" fmla="*/ 10800 h 21600"/>
              <a:gd name="T6" fmla="*/ 10800 w 21600"/>
              <a:gd name="T7" fmla="*/ 0 h 21600"/>
              <a:gd name="T8" fmla="*/ 4488 w 21600"/>
              <a:gd name="T9" fmla="*/ 4488 h 21600"/>
              <a:gd name="T10" fmla="*/ 17112 w 21600"/>
              <a:gd name="T11" fmla="*/ 1711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376" y="21600"/>
                </a:lnTo>
                <a:lnTo>
                  <a:pt x="16224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DF7E3"/>
          </a:solidFill>
          <a:ln w="19050">
            <a:solidFill>
              <a:srgbClr val="FDF7E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fr-BE"/>
          </a:p>
        </p:txBody>
      </p:sp>
      <p:pic>
        <p:nvPicPr>
          <p:cNvPr id="1084" name="Picture 60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05"/>
          <a:stretch>
            <a:fillRect/>
          </a:stretch>
        </p:blipFill>
        <p:spPr bwMode="auto">
          <a:xfrm>
            <a:off x="161925" y="147638"/>
            <a:ext cx="936625" cy="93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5980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Rectangle 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8424" y="6453336"/>
            <a:ext cx="684213" cy="31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600">
                <a:latin typeface="Calibri" panose="020F0502020204030204" pitchFamily="34" charset="0"/>
              </a:defRPr>
            </a:lvl1pPr>
          </a:lstStyle>
          <a:p>
            <a:fld id="{84836573-1871-46E7-8E1D-9FB201D43F40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3C393B"/>
          </a:solidFill>
          <a:latin typeface="Calibri" panose="020F0502020204030204" pitchFamily="34" charset="0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3C393B"/>
          </a:solidFill>
          <a:latin typeface="Verdana" pitchFamily="34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3C393B"/>
          </a:solidFill>
          <a:latin typeface="Verdana" pitchFamily="34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3C393B"/>
          </a:solidFill>
          <a:latin typeface="Verdana" pitchFamily="34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3C393B"/>
          </a:solidFill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3C393B"/>
          </a:solidFill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3C393B"/>
          </a:solidFill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3C393B"/>
          </a:solidFill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3C393B"/>
          </a:solidFill>
          <a:latin typeface="Verdana" pitchFamily="34" charset="0"/>
        </a:defRPr>
      </a:lvl9pPr>
    </p:titleStyle>
    <p:bodyStyle>
      <a:lvl1pPr algn="l" rtl="0" fontAlgn="base">
        <a:spcBef>
          <a:spcPts val="3000"/>
        </a:spcBef>
        <a:spcAft>
          <a:spcPts val="0"/>
        </a:spcAft>
        <a:buClr>
          <a:srgbClr val="EA6C38"/>
        </a:buClr>
        <a:buFont typeface="Wingdings" pitchFamily="2" charset="2"/>
        <a:defRPr sz="2400" b="1">
          <a:solidFill>
            <a:srgbClr val="8A8383"/>
          </a:solidFill>
          <a:latin typeface="Calibri" panose="020F0502020204030204" pitchFamily="34" charset="0"/>
          <a:ea typeface="+mn-ea"/>
          <a:cs typeface="+mn-cs"/>
        </a:defRPr>
      </a:lvl1pPr>
      <a:lvl2pPr marL="450000" indent="-270000" algn="l" rtl="0" fontAlgn="base">
        <a:spcBef>
          <a:spcPts val="600"/>
        </a:spcBef>
        <a:spcAft>
          <a:spcPts val="0"/>
        </a:spcAft>
        <a:buClr>
          <a:srgbClr val="EA6C38"/>
        </a:buClr>
        <a:buChar char="•"/>
        <a:defRPr sz="1800">
          <a:solidFill>
            <a:srgbClr val="3C393B"/>
          </a:solidFill>
          <a:latin typeface="Calibri" panose="020F0502020204030204" pitchFamily="34" charset="0"/>
        </a:defRPr>
      </a:lvl2pPr>
      <a:lvl3pPr marL="900000" indent="-360000" algn="l" rtl="0" fontAlgn="base">
        <a:spcBef>
          <a:spcPts val="600"/>
        </a:spcBef>
        <a:spcAft>
          <a:spcPct val="0"/>
        </a:spcAft>
        <a:buClr>
          <a:srgbClr val="3C393B"/>
        </a:buClr>
        <a:buFont typeface="Wingdings" pitchFamily="2" charset="2"/>
        <a:buChar char="è"/>
        <a:defRPr sz="1800" b="1">
          <a:solidFill>
            <a:srgbClr val="3C393B"/>
          </a:solidFill>
          <a:latin typeface="Calibri" panose="020F050202020403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>
          <a:solidFill>
            <a:schemeClr val="tx1"/>
          </a:solidFill>
          <a:latin typeface="Arial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Arial" charset="0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33.png"/><Relationship Id="rId18" Type="http://schemas.openxmlformats.org/officeDocument/2006/relationships/image" Target="../media/image38.jpeg"/><Relationship Id="rId3" Type="http://schemas.openxmlformats.org/officeDocument/2006/relationships/tags" Target="../tags/tag4.xml"/><Relationship Id="rId21" Type="http://schemas.openxmlformats.org/officeDocument/2006/relationships/image" Target="../media/image41.jpeg"/><Relationship Id="rId7" Type="http://schemas.openxmlformats.org/officeDocument/2006/relationships/tags" Target="../tags/tag8.xml"/><Relationship Id="rId12" Type="http://schemas.openxmlformats.org/officeDocument/2006/relationships/image" Target="../media/image32.png"/><Relationship Id="rId17" Type="http://schemas.openxmlformats.org/officeDocument/2006/relationships/image" Target="../media/image37.jpeg"/><Relationship Id="rId2" Type="http://schemas.openxmlformats.org/officeDocument/2006/relationships/tags" Target="../tags/tag3.xml"/><Relationship Id="rId16" Type="http://schemas.openxmlformats.org/officeDocument/2006/relationships/image" Target="../media/image36.png"/><Relationship Id="rId20" Type="http://schemas.openxmlformats.org/officeDocument/2006/relationships/image" Target="../media/image40.jpe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31.png"/><Relationship Id="rId5" Type="http://schemas.openxmlformats.org/officeDocument/2006/relationships/tags" Target="../tags/tag6.xml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10" Type="http://schemas.openxmlformats.org/officeDocument/2006/relationships/image" Target="../media/image30.jpeg"/><Relationship Id="rId19" Type="http://schemas.openxmlformats.org/officeDocument/2006/relationships/image" Target="../media/image39.jpeg"/><Relationship Id="rId4" Type="http://schemas.openxmlformats.org/officeDocument/2006/relationships/tags" Target="../tags/tag5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34.png"/><Relationship Id="rId22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9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1.wmf"/><Relationship Id="rId4" Type="http://schemas.openxmlformats.org/officeDocument/2006/relationships/image" Target="../media/image48.wmf"/><Relationship Id="rId9" Type="http://schemas.openxmlformats.org/officeDocument/2006/relationships/oleObject" Target="../embeddings/oleObject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media" Target="../media/media4.wm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video" Target="../media/media5.wmv"/><Relationship Id="rId5" Type="http://schemas.microsoft.com/office/2007/relationships/media" Target="../media/media5.wmv"/><Relationship Id="rId10" Type="http://schemas.openxmlformats.org/officeDocument/2006/relationships/image" Target="../media/image63.png"/><Relationship Id="rId4" Type="http://schemas.openxmlformats.org/officeDocument/2006/relationships/video" Target="../media/media4.wmv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media" Target="../media/media7.wm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video" Target="../media/media8.wmv"/><Relationship Id="rId5" Type="http://schemas.microsoft.com/office/2007/relationships/media" Target="../media/media8.wmv"/><Relationship Id="rId10" Type="http://schemas.openxmlformats.org/officeDocument/2006/relationships/image" Target="../media/image66.png"/><Relationship Id="rId4" Type="http://schemas.openxmlformats.org/officeDocument/2006/relationships/video" Target="../media/media7.wmv"/><Relationship Id="rId9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wmv"/><Relationship Id="rId1" Type="http://schemas.microsoft.com/office/2007/relationships/media" Target="../media/media10.wmv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9" name="Rectangle 3"/>
          <p:cNvSpPr>
            <a:spLocks noChangeArrowheads="1"/>
          </p:cNvSpPr>
          <p:nvPr/>
        </p:nvSpPr>
        <p:spPr bwMode="auto">
          <a:xfrm>
            <a:off x="684213" y="1811338"/>
            <a:ext cx="7766050" cy="313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fr-BE" sz="2800" dirty="0" smtClean="0">
                <a:solidFill>
                  <a:srgbClr val="3C393B"/>
                </a:solidFill>
                <a:latin typeface="Calibri" panose="020F0502020204030204" pitchFamily="34" charset="0"/>
              </a:rPr>
              <a:t>Chirurgie </a:t>
            </a:r>
            <a:r>
              <a:rPr lang="fr-BE" sz="2800" b="1" dirty="0" smtClean="0">
                <a:solidFill>
                  <a:srgbClr val="3C393B"/>
                </a:solidFill>
                <a:latin typeface="Calibri" panose="020F0502020204030204" pitchFamily="34" charset="0"/>
              </a:rPr>
              <a:t>laparoscopique</a:t>
            </a:r>
            <a:r>
              <a:rPr lang="fr-BE" sz="2800" dirty="0" smtClean="0">
                <a:solidFill>
                  <a:srgbClr val="3C393B"/>
                </a:solidFill>
                <a:latin typeface="Calibri" panose="020F0502020204030204" pitchFamily="34" charset="0"/>
              </a:rPr>
              <a:t>,</a:t>
            </a:r>
          </a:p>
          <a:p>
            <a:pPr algn="ctr">
              <a:spcBef>
                <a:spcPct val="0"/>
              </a:spcBef>
            </a:pPr>
            <a:r>
              <a:rPr lang="fr-BE" sz="2800" b="1" dirty="0" smtClean="0">
                <a:solidFill>
                  <a:srgbClr val="3C393B"/>
                </a:solidFill>
                <a:latin typeface="Calibri" panose="020F0502020204030204" pitchFamily="34" charset="0"/>
              </a:rPr>
              <a:t>robots</a:t>
            </a:r>
            <a:r>
              <a:rPr lang="fr-BE" sz="2800" dirty="0" smtClean="0">
                <a:solidFill>
                  <a:srgbClr val="3C393B"/>
                </a:solidFill>
                <a:latin typeface="Calibri" panose="020F0502020204030204" pitchFamily="34" charset="0"/>
              </a:rPr>
              <a:t> porte-endoscope</a:t>
            </a:r>
          </a:p>
          <a:p>
            <a:pPr algn="ctr">
              <a:spcBef>
                <a:spcPct val="0"/>
              </a:spcBef>
            </a:pPr>
            <a:r>
              <a:rPr lang="fr-BE" sz="2800" dirty="0" smtClean="0">
                <a:solidFill>
                  <a:srgbClr val="3C393B"/>
                </a:solidFill>
                <a:latin typeface="Calibri" panose="020F0502020204030204" pitchFamily="34" charset="0"/>
              </a:rPr>
              <a:t>et projet </a:t>
            </a:r>
            <a:r>
              <a:rPr lang="fr-BE" sz="2800" b="1" dirty="0" smtClean="0">
                <a:solidFill>
                  <a:srgbClr val="3C393B"/>
                </a:solidFill>
                <a:latin typeface="Calibri" panose="020F0502020204030204" pitchFamily="34" charset="0"/>
              </a:rPr>
              <a:t>EVOLAP</a:t>
            </a:r>
            <a:r>
              <a:rPr lang="fr-FR" sz="2800" dirty="0">
                <a:solidFill>
                  <a:srgbClr val="3C393B"/>
                </a:solidFill>
                <a:latin typeface="Calibri" panose="020F0502020204030204" pitchFamily="34" charset="0"/>
              </a:rPr>
              <a:t/>
            </a:r>
            <a:br>
              <a:rPr lang="fr-FR" sz="2800" dirty="0">
                <a:solidFill>
                  <a:srgbClr val="3C393B"/>
                </a:solidFill>
                <a:latin typeface="Calibri" panose="020F0502020204030204" pitchFamily="34" charset="0"/>
              </a:rPr>
            </a:br>
            <a:r>
              <a:rPr lang="fr-FR" sz="2800" dirty="0">
                <a:solidFill>
                  <a:srgbClr val="3C393B"/>
                </a:solidFill>
                <a:latin typeface="Calibri" panose="020F0502020204030204" pitchFamily="34" charset="0"/>
              </a:rPr>
              <a:t/>
            </a:r>
            <a:br>
              <a:rPr lang="fr-FR" sz="2800" dirty="0">
                <a:solidFill>
                  <a:srgbClr val="3C393B"/>
                </a:solidFill>
                <a:latin typeface="Calibri" panose="020F0502020204030204" pitchFamily="34" charset="0"/>
              </a:rPr>
            </a:br>
            <a:r>
              <a:rPr lang="fr-FR" sz="2800" dirty="0">
                <a:solidFill>
                  <a:srgbClr val="3C393B"/>
                </a:solidFill>
                <a:latin typeface="Calibri" panose="020F0502020204030204" pitchFamily="34" charset="0"/>
              </a:rPr>
              <a:t/>
            </a:r>
            <a:br>
              <a:rPr lang="fr-FR" sz="2800" dirty="0">
                <a:solidFill>
                  <a:srgbClr val="3C393B"/>
                </a:solidFill>
                <a:latin typeface="Calibri" panose="020F0502020204030204" pitchFamily="34" charset="0"/>
              </a:rPr>
            </a:br>
            <a:r>
              <a:rPr lang="fr-FR" sz="2000" b="1" dirty="0">
                <a:solidFill>
                  <a:srgbClr val="3C393B"/>
                </a:solidFill>
                <a:latin typeface="Calibri" panose="020F0502020204030204" pitchFamily="34" charset="0"/>
              </a:rPr>
              <a:t>B. Herman </a:t>
            </a:r>
          </a:p>
        </p:txBody>
      </p:sp>
      <p:sp>
        <p:nvSpPr>
          <p:cNvPr id="219142" name="Text Box 6"/>
          <p:cNvSpPr txBox="1">
            <a:spLocks noChangeArrowheads="1"/>
          </p:cNvSpPr>
          <p:nvPr/>
        </p:nvSpPr>
        <p:spPr bwMode="auto">
          <a:xfrm>
            <a:off x="304800" y="6227763"/>
            <a:ext cx="8534400" cy="29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6097" tIns="28048" rIns="56097" bIns="28048">
            <a:spAutoFit/>
          </a:bodyPr>
          <a:lstStyle>
            <a:lvl1pPr defTabSz="560388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1pPr>
            <a:lvl2pPr marL="280988" defTabSz="560388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2pPr>
            <a:lvl3pPr marL="560388" defTabSz="560388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3pPr>
            <a:lvl4pPr marL="841375" defTabSz="560388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4pPr>
            <a:lvl5pPr marL="1122363" defTabSz="560388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</a:defRPr>
            </a:lvl5pPr>
            <a:lvl6pPr marL="1579563" defTabSz="5603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036763" defTabSz="5603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2493963" defTabSz="5603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2951163" defTabSz="5603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hangingPunct="0">
              <a:lnSpc>
                <a:spcPct val="101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fr-FR" sz="1600" b="1" dirty="0" smtClean="0">
                <a:solidFill>
                  <a:srgbClr val="3C393B"/>
                </a:solidFill>
                <a:latin typeface="Calibri" panose="020F0502020204030204" pitchFamily="34" charset="0"/>
              </a:rPr>
              <a:t>Louvain-la-Neuve</a:t>
            </a:r>
            <a:r>
              <a:rPr lang="en-GB" sz="1600" b="1" dirty="0" smtClean="0">
                <a:solidFill>
                  <a:srgbClr val="3C393B"/>
                </a:solidFill>
                <a:latin typeface="Calibri" panose="020F0502020204030204" pitchFamily="34" charset="0"/>
              </a:rPr>
              <a:t> </a:t>
            </a:r>
            <a:r>
              <a:rPr lang="fr-FR" sz="1600" dirty="0" smtClean="0">
                <a:solidFill>
                  <a:srgbClr val="3C393B"/>
                </a:solidFill>
                <a:latin typeface="Calibri" panose="020F0502020204030204" pitchFamily="34" charset="0"/>
              </a:rPr>
              <a:t>− 10 octobre 2013</a:t>
            </a:r>
            <a:endParaRPr lang="fr-FR" sz="1600" dirty="0">
              <a:solidFill>
                <a:srgbClr val="3C393B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427661" y="6453336"/>
            <a:ext cx="684213" cy="360040"/>
          </a:xfrm>
        </p:spPr>
        <p:txBody>
          <a:bodyPr/>
          <a:lstStyle/>
          <a:p>
            <a:fld id="{1B927F12-B94A-4C19-AF3E-0E78EF6950A0}" type="slidenum">
              <a:rPr lang="fr-FR"/>
              <a:pPr/>
              <a:t>10</a:t>
            </a:fld>
            <a:endParaRPr lang="fr-FR"/>
          </a:p>
        </p:txBody>
      </p:sp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BE" b="1"/>
              <a:t>Solutions</a:t>
            </a:r>
            <a:r>
              <a:rPr lang="fr-BE"/>
              <a:t> existantes</a:t>
            </a:r>
            <a:endParaRPr lang="fr-FR"/>
          </a:p>
        </p:txBody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1349375"/>
            <a:ext cx="4681538" cy="5127625"/>
          </a:xfrm>
          <a:noFill/>
          <a:ln/>
        </p:spPr>
        <p:txBody>
          <a:bodyPr/>
          <a:lstStyle/>
          <a:p>
            <a:r>
              <a:rPr lang="fr-BE" dirty="0" err="1"/>
              <a:t>SoloAssist</a:t>
            </a:r>
            <a:r>
              <a:rPr lang="fr-BE" dirty="0"/>
              <a:t> </a:t>
            </a:r>
            <a:r>
              <a:rPr lang="fr-BE" b="0" dirty="0"/>
              <a:t/>
            </a:r>
            <a:br>
              <a:rPr lang="fr-BE" b="0" dirty="0"/>
            </a:br>
            <a:r>
              <a:rPr lang="fr-BE" sz="1800" b="0" dirty="0" err="1"/>
              <a:t>AKTORmed</a:t>
            </a:r>
            <a:r>
              <a:rPr lang="fr-BE" sz="1800" b="0" dirty="0"/>
              <a:t> </a:t>
            </a:r>
            <a:r>
              <a:rPr lang="fr-BE" sz="1800" b="0" dirty="0" err="1"/>
              <a:t>GmBH</a:t>
            </a:r>
            <a:r>
              <a:rPr lang="fr-BE" sz="1800" b="0" dirty="0"/>
              <a:t> (D)</a:t>
            </a:r>
          </a:p>
          <a:p>
            <a:pPr lvl="1"/>
            <a:r>
              <a:rPr lang="fr-BE" dirty="0"/>
              <a:t>Robot dédié</a:t>
            </a:r>
          </a:p>
          <a:p>
            <a:pPr lvl="1"/>
            <a:r>
              <a:rPr lang="fr-BE" dirty="0"/>
              <a:t>Monté sur la table (rail)</a:t>
            </a:r>
          </a:p>
          <a:p>
            <a:pPr lvl="1"/>
            <a:r>
              <a:rPr lang="fr-BE" dirty="0"/>
              <a:t>18kg</a:t>
            </a:r>
          </a:p>
          <a:p>
            <a:pPr lvl="1"/>
            <a:r>
              <a:rPr lang="fr-BE" dirty="0"/>
              <a:t>Alignement obligatoire avec l’incision, mais simplement visuel</a:t>
            </a:r>
            <a:br>
              <a:rPr lang="fr-BE" dirty="0"/>
            </a:br>
            <a:endParaRPr lang="fr-BE" dirty="0"/>
          </a:p>
          <a:p>
            <a:pPr lvl="1"/>
            <a:r>
              <a:rPr lang="fr-BE" dirty="0"/>
              <a:t>Mini-joystick fixé sur l’instrument chirurgical</a:t>
            </a:r>
          </a:p>
          <a:p>
            <a:pPr lvl="1"/>
            <a:endParaRPr lang="fr-BE" dirty="0"/>
          </a:p>
          <a:p>
            <a:pPr lvl="1"/>
            <a:r>
              <a:rPr lang="fr-BE" dirty="0"/>
              <a:t>Nouveau sur le marché (2008)</a:t>
            </a:r>
            <a:endParaRPr lang="fr-FR" dirty="0"/>
          </a:p>
        </p:txBody>
      </p:sp>
      <p:pic>
        <p:nvPicPr>
          <p:cNvPr id="2867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844675"/>
            <a:ext cx="3316288" cy="341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584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427661" y="6453336"/>
            <a:ext cx="684213" cy="360040"/>
          </a:xfrm>
        </p:spPr>
        <p:txBody>
          <a:bodyPr/>
          <a:lstStyle/>
          <a:p>
            <a:fld id="{9D165831-9DD5-4BD1-ABD5-74BBA918FA53}" type="slidenum">
              <a:rPr lang="fr-FR"/>
              <a:pPr/>
              <a:t>11</a:t>
            </a:fld>
            <a:endParaRPr lang="fr-FR"/>
          </a:p>
        </p:txBody>
      </p:sp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BE" b="1"/>
              <a:t>Solutions</a:t>
            </a:r>
            <a:r>
              <a:rPr lang="fr-BE"/>
              <a:t> existantes</a:t>
            </a:r>
            <a:endParaRPr lang="fr-FR"/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1349375"/>
            <a:ext cx="4681538" cy="5127625"/>
          </a:xfrm>
          <a:noFill/>
          <a:ln/>
        </p:spPr>
        <p:txBody>
          <a:bodyPr/>
          <a:lstStyle/>
          <a:p>
            <a:r>
              <a:rPr lang="fr-BE" dirty="0" err="1"/>
              <a:t>ViKY</a:t>
            </a:r>
            <a:r>
              <a:rPr lang="fr-BE" dirty="0"/>
              <a:t> </a:t>
            </a:r>
            <a:r>
              <a:rPr lang="fr-BE" b="0" dirty="0"/>
              <a:t/>
            </a:r>
            <a:br>
              <a:rPr lang="fr-BE" b="0" dirty="0"/>
            </a:br>
            <a:r>
              <a:rPr lang="fr-BE" sz="1800" b="0" dirty="0" err="1" smtClean="0"/>
              <a:t>EndoControl</a:t>
            </a:r>
            <a:r>
              <a:rPr lang="fr-BE" sz="1800" b="0" dirty="0" smtClean="0"/>
              <a:t> </a:t>
            </a:r>
            <a:r>
              <a:rPr lang="fr-BE" sz="1800" b="0" dirty="0" err="1"/>
              <a:t>Medical</a:t>
            </a:r>
            <a:r>
              <a:rPr lang="fr-BE" sz="1800" b="0" dirty="0"/>
              <a:t> (F)</a:t>
            </a:r>
          </a:p>
          <a:p>
            <a:pPr lvl="1"/>
            <a:r>
              <a:rPr lang="fr-BE" dirty="0"/>
              <a:t>Robot dédié compact</a:t>
            </a:r>
          </a:p>
          <a:p>
            <a:pPr lvl="1"/>
            <a:r>
              <a:rPr lang="fr-BE" dirty="0"/>
              <a:t>Monté sur le patient</a:t>
            </a:r>
            <a:br>
              <a:rPr lang="fr-BE" dirty="0"/>
            </a:br>
            <a:r>
              <a:rPr lang="fr-BE" dirty="0"/>
              <a:t>(mais fixé à la table)</a:t>
            </a:r>
          </a:p>
          <a:p>
            <a:pPr lvl="1"/>
            <a:r>
              <a:rPr lang="fr-BE" dirty="0"/>
              <a:t>1kg !</a:t>
            </a:r>
          </a:p>
          <a:p>
            <a:pPr lvl="1"/>
            <a:endParaRPr lang="fr-BE" dirty="0"/>
          </a:p>
          <a:p>
            <a:pPr lvl="1"/>
            <a:r>
              <a:rPr lang="fr-BE" dirty="0"/>
              <a:t>Commande </a:t>
            </a:r>
            <a:r>
              <a:rPr lang="fr-BE" dirty="0" smtClean="0"/>
              <a:t>par </a:t>
            </a:r>
            <a:r>
              <a:rPr lang="fr-BE" i="1" dirty="0" err="1" smtClean="0"/>
              <a:t>footpad</a:t>
            </a:r>
            <a:r>
              <a:rPr lang="fr-BE" dirty="0" smtClean="0"/>
              <a:t> (vocale en développement)</a:t>
            </a:r>
          </a:p>
          <a:p>
            <a:pPr lvl="1"/>
            <a:endParaRPr lang="fr-BE" dirty="0"/>
          </a:p>
          <a:p>
            <a:pPr lvl="1"/>
            <a:r>
              <a:rPr lang="fr-BE" dirty="0"/>
              <a:t>Nouveau sur le marché (2008)</a:t>
            </a:r>
            <a:endParaRPr lang="fr-FR" dirty="0"/>
          </a:p>
        </p:txBody>
      </p:sp>
      <p:pic>
        <p:nvPicPr>
          <p:cNvPr id="289797" name="Picture 5" descr="ViKY_O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628775"/>
            <a:ext cx="2887663" cy="434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19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427661" y="6453336"/>
            <a:ext cx="684213" cy="360040"/>
          </a:xfrm>
        </p:spPr>
        <p:txBody>
          <a:bodyPr/>
          <a:lstStyle/>
          <a:p>
            <a:fld id="{26D24B58-E536-4F2B-A663-1F8E0E156D68}" type="slidenum">
              <a:rPr lang="fr-FR"/>
              <a:pPr/>
              <a:t>12</a:t>
            </a:fld>
            <a:endParaRPr lang="fr-FR"/>
          </a:p>
        </p:txBody>
      </p:sp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BE" b="1"/>
              <a:t>Limitations</a:t>
            </a:r>
            <a:r>
              <a:rPr lang="fr-BE"/>
              <a:t> principales</a:t>
            </a:r>
            <a:endParaRPr lang="fr-FR"/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b="0" dirty="0"/>
              <a:t>Tous ces robots</a:t>
            </a:r>
            <a:r>
              <a:rPr lang="fr-BE" dirty="0"/>
              <a:t> font ce qu’on leur demande:</a:t>
            </a:r>
          </a:p>
          <a:p>
            <a:pPr lvl="2"/>
            <a:r>
              <a:rPr lang="fr-BE" b="0" dirty="0"/>
              <a:t>Ils déplacent un laparoscope sur ordre du chirurgien…</a:t>
            </a:r>
          </a:p>
          <a:p>
            <a:pPr lvl="2"/>
            <a:r>
              <a:rPr lang="fr-BE" b="0" dirty="0"/>
              <a:t>… et le maintiennent fixe le reste du temps</a:t>
            </a:r>
          </a:p>
          <a:p>
            <a:r>
              <a:rPr lang="fr-BE" dirty="0"/>
              <a:t>Mais</a:t>
            </a:r>
            <a:r>
              <a:rPr lang="fr-BE" b="0" dirty="0"/>
              <a:t> (il y a un mais)</a:t>
            </a:r>
          </a:p>
          <a:p>
            <a:pPr lvl="1"/>
            <a:r>
              <a:rPr lang="fr-BE" dirty="0"/>
              <a:t>Interface de </a:t>
            </a:r>
            <a:r>
              <a:rPr lang="fr-BE" b="1" dirty="0"/>
              <a:t>commande trop basique</a:t>
            </a:r>
          </a:p>
          <a:p>
            <a:pPr lvl="2"/>
            <a:r>
              <a:rPr lang="fr-BE" b="0" dirty="0"/>
              <a:t>Mouvements </a:t>
            </a:r>
            <a:r>
              <a:rPr lang="fr-BE" b="0" dirty="0" err="1"/>
              <a:t>Left</a:t>
            </a:r>
            <a:r>
              <a:rPr lang="fr-BE" b="0" dirty="0"/>
              <a:t>/Right, Up/Down et In/Out discrets</a:t>
            </a:r>
          </a:p>
          <a:p>
            <a:pPr lvl="2"/>
            <a:r>
              <a:rPr lang="fr-BE" b="0" dirty="0"/>
              <a:t>Vitesse angulaire constante, donc vitesse de défilement de l’image fort variable</a:t>
            </a:r>
          </a:p>
          <a:p>
            <a:pPr lvl="1"/>
            <a:r>
              <a:rPr lang="fr-BE" b="1" dirty="0"/>
              <a:t>Installation longue</a:t>
            </a:r>
            <a:endParaRPr lang="fr-BE" dirty="0"/>
          </a:p>
          <a:p>
            <a:pPr lvl="2"/>
            <a:r>
              <a:rPr lang="fr-BE" b="0" dirty="0"/>
              <a:t>Besoin d’alignement précis</a:t>
            </a:r>
          </a:p>
          <a:p>
            <a:pPr lvl="1"/>
            <a:r>
              <a:rPr lang="fr-BE" b="1" dirty="0"/>
              <a:t>Encombrement, </a:t>
            </a:r>
            <a:r>
              <a:rPr lang="fr-BE" dirty="0"/>
              <a:t>peu de liberté dans le choix de la position du robot</a:t>
            </a:r>
          </a:p>
          <a:p>
            <a:pPr lvl="1"/>
            <a:r>
              <a:rPr lang="fr-BE" b="1" dirty="0"/>
              <a:t>Mouvements de l’image </a:t>
            </a:r>
            <a:r>
              <a:rPr lang="fr-BE" dirty="0"/>
              <a:t>pas toujours optimaux</a:t>
            </a:r>
          </a:p>
          <a:p>
            <a:pPr lvl="2"/>
            <a:endParaRPr lang="fr-FR" b="0" dirty="0"/>
          </a:p>
        </p:txBody>
      </p:sp>
    </p:spTree>
    <p:extLst>
      <p:ext uri="{BB962C8B-B14F-4D97-AF65-F5344CB8AC3E}">
        <p14:creationId xmlns:p14="http://schemas.microsoft.com/office/powerpoint/2010/main" val="225198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427661" y="6453336"/>
            <a:ext cx="684213" cy="360040"/>
          </a:xfrm>
        </p:spPr>
        <p:txBody>
          <a:bodyPr/>
          <a:lstStyle/>
          <a:p>
            <a:fld id="{2540B5AC-6A0F-4BA2-97B3-06265C283FB2}" type="slidenum">
              <a:rPr lang="fr-FR"/>
              <a:pPr/>
              <a:t>13</a:t>
            </a:fld>
            <a:endParaRPr lang="fr-FR" dirty="0"/>
          </a:p>
        </p:txBody>
      </p:sp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/>
              <a:t>Objectifs </a:t>
            </a:r>
            <a:r>
              <a:rPr lang="fr-BE" dirty="0"/>
              <a:t>de conception</a:t>
            </a:r>
            <a:endParaRPr lang="fr-FR" dirty="0"/>
          </a:p>
        </p:txBody>
      </p:sp>
      <p:sp>
        <p:nvSpPr>
          <p:cNvPr id="302105" name="Rectangle 2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b="0" dirty="0"/>
              <a:t>Proposer un nouveau </a:t>
            </a:r>
            <a:r>
              <a:rPr lang="fr-BE" dirty="0"/>
              <a:t>manipulateur de laparoscope</a:t>
            </a:r>
            <a:endParaRPr lang="fr-BE" b="0" dirty="0"/>
          </a:p>
          <a:p>
            <a:pPr lvl="1"/>
            <a:r>
              <a:rPr lang="fr-BE" b="1" dirty="0"/>
              <a:t>Compact</a:t>
            </a:r>
            <a:r>
              <a:rPr lang="fr-BE" dirty="0"/>
              <a:t> et léger</a:t>
            </a:r>
          </a:p>
          <a:p>
            <a:pPr lvl="1"/>
            <a:r>
              <a:rPr lang="fr-BE" dirty="0"/>
              <a:t>Offrant au laparoscope un </a:t>
            </a:r>
            <a:r>
              <a:rPr lang="fr-BE" b="1" dirty="0"/>
              <a:t>grand volume de travail</a:t>
            </a:r>
            <a:r>
              <a:rPr lang="fr-BE" dirty="0"/>
              <a:t> intra-abdominal</a:t>
            </a:r>
          </a:p>
          <a:p>
            <a:pPr lvl="1"/>
            <a:r>
              <a:rPr lang="fr-BE" dirty="0"/>
              <a:t>Rapide à installer et requérant un</a:t>
            </a:r>
            <a:r>
              <a:rPr lang="fr-BE" b="1" dirty="0"/>
              <a:t> setup minimal</a:t>
            </a:r>
          </a:p>
          <a:p>
            <a:pPr lvl="1"/>
            <a:r>
              <a:rPr lang="fr-BE" dirty="0"/>
              <a:t>Pouvant être placé où l’on veut,</a:t>
            </a:r>
            <a:r>
              <a:rPr lang="fr-BE" b="1" dirty="0"/>
              <a:t> indépendamment de l’incision</a:t>
            </a:r>
          </a:p>
          <a:p>
            <a:pPr lvl="1"/>
            <a:r>
              <a:rPr lang="fr-BE" dirty="0"/>
              <a:t>Doté d’une</a:t>
            </a:r>
            <a:r>
              <a:rPr lang="fr-BE" b="1" dirty="0"/>
              <a:t> interface de commande </a:t>
            </a:r>
            <a:r>
              <a:rPr lang="fr-BE" dirty="0"/>
              <a:t>complète et intuitive</a:t>
            </a:r>
          </a:p>
          <a:p>
            <a:pPr lvl="1"/>
            <a:r>
              <a:rPr lang="fr-BE" dirty="0"/>
              <a:t>Permettant une </a:t>
            </a:r>
            <a:r>
              <a:rPr lang="fr-BE" b="1" dirty="0"/>
              <a:t>manipulation entièrement manuelle </a:t>
            </a:r>
            <a:r>
              <a:rPr lang="fr-BE" dirty="0"/>
              <a:t>du laparoscope sans devoir le détacher du robot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 smtClean="0"/>
              <a:t>Principes </a:t>
            </a:r>
            <a:r>
              <a:rPr lang="fr-BE" dirty="0" smtClean="0"/>
              <a:t>généraux</a:t>
            </a:r>
            <a:endParaRPr lang="fr-FR" dirty="0"/>
          </a:p>
        </p:txBody>
      </p:sp>
      <p:sp>
        <p:nvSpPr>
          <p:cNvPr id="20505" name="Rectangle 2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Morphologie générale</a:t>
            </a:r>
          </a:p>
          <a:p>
            <a:pPr lvl="1"/>
            <a:r>
              <a:rPr lang="fr-BE" b="1" dirty="0"/>
              <a:t>Découplage</a:t>
            </a:r>
            <a:r>
              <a:rPr lang="fr-BE" dirty="0"/>
              <a:t> des mouvements de zoom pour minimiser l’espace balayé</a:t>
            </a:r>
          </a:p>
          <a:p>
            <a:pPr lvl="1"/>
            <a:r>
              <a:rPr lang="fr-BE" dirty="0"/>
              <a:t>Génération des mouvements angulaires sous </a:t>
            </a:r>
            <a:r>
              <a:rPr lang="fr-BE" b="1" dirty="0"/>
              <a:t>contrainte de passage</a:t>
            </a:r>
            <a:r>
              <a:rPr lang="fr-BE" dirty="0"/>
              <a:t> par l’incision</a:t>
            </a:r>
          </a:p>
          <a:p>
            <a:pPr lvl="2"/>
            <a:r>
              <a:rPr lang="fr-BE" b="0" dirty="0"/>
              <a:t>Mécanisme sphérique local</a:t>
            </a:r>
          </a:p>
          <a:p>
            <a:pPr lvl="2"/>
            <a:r>
              <a:rPr lang="fr-BE" b="0" i="1" dirty="0" err="1"/>
              <a:t>Remote</a:t>
            </a:r>
            <a:r>
              <a:rPr lang="fr-BE" b="0" i="1" dirty="0"/>
              <a:t> Center-of-Motion</a:t>
            </a:r>
            <a:r>
              <a:rPr lang="fr-BE" b="0" dirty="0"/>
              <a:t> (RCM) mécanique, passif ou commandé</a:t>
            </a:r>
          </a:p>
          <a:p>
            <a:pPr lvl="1"/>
            <a:endParaRPr lang="fr-FR" dirty="0"/>
          </a:p>
        </p:txBody>
      </p:sp>
      <p:sp>
        <p:nvSpPr>
          <p:cNvPr id="20510" name="Oval 30"/>
          <p:cNvSpPr>
            <a:spLocks noChangeArrowheads="1"/>
          </p:cNvSpPr>
          <p:nvPr/>
        </p:nvSpPr>
        <p:spPr bwMode="auto">
          <a:xfrm>
            <a:off x="5386621" y="2826984"/>
            <a:ext cx="990600" cy="357187"/>
          </a:xfrm>
          <a:prstGeom prst="ellipse">
            <a:avLst/>
          </a:prstGeom>
          <a:noFill/>
          <a:ln w="19050">
            <a:solidFill>
              <a:srgbClr val="EA6C3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fr-BE"/>
          </a:p>
        </p:txBody>
      </p:sp>
      <p:sp>
        <p:nvSpPr>
          <p:cNvPr id="20511" name="Line 31"/>
          <p:cNvSpPr>
            <a:spLocks noChangeShapeType="1"/>
          </p:cNvSpPr>
          <p:nvPr/>
        </p:nvSpPr>
        <p:spPr bwMode="auto">
          <a:xfrm flipH="1">
            <a:off x="2987824" y="3134326"/>
            <a:ext cx="1656184" cy="795409"/>
          </a:xfrm>
          <a:prstGeom prst="line">
            <a:avLst/>
          </a:prstGeom>
          <a:noFill/>
          <a:ln w="31750">
            <a:solidFill>
              <a:srgbClr val="3C393B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fr-BE"/>
          </a:p>
        </p:txBody>
      </p:sp>
      <p:sp>
        <p:nvSpPr>
          <p:cNvPr id="20512" name="Line 32"/>
          <p:cNvSpPr>
            <a:spLocks noChangeShapeType="1"/>
          </p:cNvSpPr>
          <p:nvPr/>
        </p:nvSpPr>
        <p:spPr bwMode="auto">
          <a:xfrm flipH="1">
            <a:off x="4572000" y="3134326"/>
            <a:ext cx="1152128" cy="1662826"/>
          </a:xfrm>
          <a:prstGeom prst="line">
            <a:avLst/>
          </a:prstGeom>
          <a:noFill/>
          <a:ln w="31750">
            <a:solidFill>
              <a:srgbClr val="3C393B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fr-BE"/>
          </a:p>
        </p:txBody>
      </p:sp>
      <p:sp>
        <p:nvSpPr>
          <p:cNvPr id="37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427661" y="6453336"/>
            <a:ext cx="684213" cy="360040"/>
          </a:xfrm>
        </p:spPr>
        <p:txBody>
          <a:bodyPr/>
          <a:lstStyle/>
          <a:p>
            <a:fld id="{2540B5AC-6A0F-4BA2-97B3-06265C283FB2}" type="slidenum">
              <a:rPr lang="fr-FR"/>
              <a:pPr/>
              <a:t>14</a:t>
            </a:fld>
            <a:endParaRPr lang="fr-FR" dirty="0"/>
          </a:p>
        </p:txBody>
      </p:sp>
      <p:sp>
        <p:nvSpPr>
          <p:cNvPr id="38" name="Line 32"/>
          <p:cNvSpPr>
            <a:spLocks noChangeShapeType="1"/>
          </p:cNvSpPr>
          <p:nvPr/>
        </p:nvSpPr>
        <p:spPr bwMode="auto">
          <a:xfrm>
            <a:off x="6874996" y="3142258"/>
            <a:ext cx="289291" cy="739338"/>
          </a:xfrm>
          <a:prstGeom prst="line">
            <a:avLst/>
          </a:prstGeom>
          <a:noFill/>
          <a:ln w="31750">
            <a:solidFill>
              <a:srgbClr val="3C393B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fr-BE"/>
          </a:p>
        </p:txBody>
      </p:sp>
      <p:pic>
        <p:nvPicPr>
          <p:cNvPr id="39" name="Picture 3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7" t="19858" r="9216" b="9952"/>
          <a:stretch>
            <a:fillRect/>
          </a:stretch>
        </p:blipFill>
        <p:spPr bwMode="auto">
          <a:xfrm>
            <a:off x="323528" y="3511927"/>
            <a:ext cx="2831063" cy="1543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1" t="13556" r="17371" b="5444"/>
          <a:stretch>
            <a:fillRect/>
          </a:stretch>
        </p:blipFill>
        <p:spPr bwMode="auto">
          <a:xfrm>
            <a:off x="2922657" y="4725144"/>
            <a:ext cx="2463964" cy="195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ontraint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01.785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24128" y="4007176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8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8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0510" grpId="0" animBg="1"/>
      <p:bldP spid="20511" grpId="0" animBg="1"/>
      <p:bldP spid="20512" grpId="0" animBg="1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98" name="Rectangle 14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b="0" dirty="0" smtClean="0"/>
              <a:t>Architecture</a:t>
            </a:r>
            <a:r>
              <a:rPr lang="fr-FR" dirty="0" smtClean="0"/>
              <a:t> découplée à 3 DDL</a:t>
            </a:r>
            <a:endParaRPr lang="fr-FR" dirty="0"/>
          </a:p>
        </p:txBody>
      </p:sp>
      <p:pic>
        <p:nvPicPr>
          <p:cNvPr id="579596" name="Picture 12" descr="BH_IROS2010_Fig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70" y="2238881"/>
            <a:ext cx="5073643" cy="421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9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Vue d’ensemble </a:t>
            </a:r>
            <a:r>
              <a:rPr lang="fr-FR" dirty="0" smtClean="0"/>
              <a:t>du robot</a:t>
            </a:r>
            <a:endParaRPr lang="fr-FR" dirty="0"/>
          </a:p>
        </p:txBody>
      </p:sp>
      <p:sp>
        <p:nvSpPr>
          <p:cNvPr id="579590" name="Text Box 6"/>
          <p:cNvSpPr txBox="1">
            <a:spLocks noChangeArrowheads="1"/>
          </p:cNvSpPr>
          <p:nvPr/>
        </p:nvSpPr>
        <p:spPr bwMode="auto">
          <a:xfrm>
            <a:off x="582579" y="3268846"/>
            <a:ext cx="261322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1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fr-FR" sz="1800" b="1" dirty="0" smtClean="0">
                <a:solidFill>
                  <a:srgbClr val="3C393B"/>
                </a:solidFill>
                <a:latin typeface="Calibri" panose="020F0502020204030204" pitchFamily="34" charset="0"/>
              </a:rPr>
              <a:t>Manipulateur local </a:t>
            </a:r>
            <a:r>
              <a:rPr lang="fr-FR" sz="1800" dirty="0" smtClean="0">
                <a:solidFill>
                  <a:srgbClr val="3C393B"/>
                </a:solidFill>
                <a:latin typeface="Calibri" panose="020F0502020204030204" pitchFamily="34" charset="0"/>
              </a:rPr>
              <a:t>à</a:t>
            </a:r>
            <a:br>
              <a:rPr lang="fr-FR" sz="1800" dirty="0" smtClean="0">
                <a:solidFill>
                  <a:srgbClr val="3C393B"/>
                </a:solidFill>
                <a:latin typeface="Calibri" panose="020F0502020204030204" pitchFamily="34" charset="0"/>
              </a:rPr>
            </a:br>
            <a:r>
              <a:rPr lang="fr-FR" sz="1800" dirty="0" smtClean="0">
                <a:solidFill>
                  <a:srgbClr val="3C393B"/>
                </a:solidFill>
                <a:latin typeface="Calibri" panose="020F0502020204030204" pitchFamily="34" charset="0"/>
              </a:rPr>
              <a:t>1 DDL : zoom (translation)</a:t>
            </a:r>
            <a:endParaRPr lang="fr-FR" sz="1800" dirty="0">
              <a:solidFill>
                <a:srgbClr val="3C393B"/>
              </a:solidFill>
              <a:latin typeface="Calibri" panose="020F0502020204030204" pitchFamily="34" charset="0"/>
            </a:endParaRPr>
          </a:p>
        </p:txBody>
      </p:sp>
      <p:sp>
        <p:nvSpPr>
          <p:cNvPr id="579591" name="Text Box 7"/>
          <p:cNvSpPr txBox="1">
            <a:spLocks noChangeArrowheads="1"/>
          </p:cNvSpPr>
          <p:nvPr/>
        </p:nvSpPr>
        <p:spPr bwMode="auto">
          <a:xfrm>
            <a:off x="276228" y="4218354"/>
            <a:ext cx="29195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fr-FR" sz="1800" b="1" dirty="0" smtClean="0">
                <a:solidFill>
                  <a:srgbClr val="3C393B"/>
                </a:solidFill>
                <a:latin typeface="Calibri" panose="020F0502020204030204" pitchFamily="34" charset="0"/>
              </a:rPr>
              <a:t>Bras articulé blocable </a:t>
            </a:r>
            <a:r>
              <a:rPr lang="fr-FR" sz="1800" dirty="0" smtClean="0">
                <a:solidFill>
                  <a:srgbClr val="3C393B"/>
                </a:solidFill>
                <a:latin typeface="Calibri" panose="020F0502020204030204" pitchFamily="34" charset="0"/>
              </a:rPr>
              <a:t>avec</a:t>
            </a:r>
            <a:r>
              <a:rPr lang="fr-FR" sz="1800" b="1" dirty="0" smtClean="0">
                <a:solidFill>
                  <a:srgbClr val="3C393B"/>
                </a:solidFill>
                <a:latin typeface="Calibri" panose="020F0502020204030204" pitchFamily="34" charset="0"/>
              </a:rPr>
              <a:t> </a:t>
            </a:r>
            <a:br>
              <a:rPr lang="fr-FR" sz="1800" b="1" dirty="0" smtClean="0">
                <a:solidFill>
                  <a:srgbClr val="3C393B"/>
                </a:solidFill>
                <a:latin typeface="Calibri" panose="020F0502020204030204" pitchFamily="34" charset="0"/>
              </a:rPr>
            </a:br>
            <a:r>
              <a:rPr lang="fr-FR" sz="1800" dirty="0" smtClean="0">
                <a:solidFill>
                  <a:srgbClr val="3C393B"/>
                </a:solidFill>
                <a:latin typeface="Calibri" panose="020F0502020204030204" pitchFamily="34" charset="0"/>
              </a:rPr>
              <a:t>2 pivots orthogonaux libres</a:t>
            </a:r>
            <a:endParaRPr lang="fr-FR" sz="1800" dirty="0">
              <a:solidFill>
                <a:srgbClr val="3C393B"/>
              </a:solidFill>
              <a:latin typeface="Calibri" panose="020F0502020204030204" pitchFamily="34" charset="0"/>
            </a:endParaRPr>
          </a:p>
        </p:txBody>
      </p:sp>
      <p:sp>
        <p:nvSpPr>
          <p:cNvPr id="579593" name="Line 9"/>
          <p:cNvSpPr>
            <a:spLocks noChangeShapeType="1"/>
          </p:cNvSpPr>
          <p:nvPr/>
        </p:nvSpPr>
        <p:spPr bwMode="auto">
          <a:xfrm flipV="1">
            <a:off x="3195802" y="3915177"/>
            <a:ext cx="1376198" cy="626342"/>
          </a:xfrm>
          <a:prstGeom prst="line">
            <a:avLst/>
          </a:prstGeom>
          <a:noFill/>
          <a:ln w="31750">
            <a:solidFill>
              <a:srgbClr val="EA6C38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fr-BE" dirty="0">
              <a:latin typeface="Calibri" panose="020F0502020204030204" pitchFamily="34" charset="0"/>
            </a:endParaRPr>
          </a:p>
        </p:txBody>
      </p:sp>
      <p:sp>
        <p:nvSpPr>
          <p:cNvPr id="579594" name="Line 10"/>
          <p:cNvSpPr>
            <a:spLocks noChangeShapeType="1"/>
          </p:cNvSpPr>
          <p:nvPr/>
        </p:nvSpPr>
        <p:spPr bwMode="auto">
          <a:xfrm flipV="1">
            <a:off x="3195802" y="4864684"/>
            <a:ext cx="2384310" cy="692885"/>
          </a:xfrm>
          <a:prstGeom prst="line">
            <a:avLst/>
          </a:prstGeom>
          <a:noFill/>
          <a:ln w="31750">
            <a:solidFill>
              <a:srgbClr val="EA6C38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fr-BE" dirty="0">
              <a:latin typeface="Calibri" panose="020F0502020204030204" pitchFamily="34" charset="0"/>
            </a:endParaRPr>
          </a:p>
        </p:txBody>
      </p:sp>
      <p:sp>
        <p:nvSpPr>
          <p:cNvPr id="579595" name="Text Box 11"/>
          <p:cNvSpPr txBox="1">
            <a:spLocks noChangeArrowheads="1"/>
          </p:cNvSpPr>
          <p:nvPr/>
        </p:nvSpPr>
        <p:spPr bwMode="auto">
          <a:xfrm>
            <a:off x="1" y="5234405"/>
            <a:ext cx="319580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fr-FR" sz="1800" b="1" dirty="0" smtClean="0">
                <a:solidFill>
                  <a:srgbClr val="3C393B"/>
                </a:solidFill>
                <a:latin typeface="Calibri" panose="020F0502020204030204" pitchFamily="34" charset="0"/>
              </a:rPr>
              <a:t>Manipulateur principal </a:t>
            </a:r>
            <a:r>
              <a:rPr lang="fr-FR" sz="1800" dirty="0" smtClean="0">
                <a:solidFill>
                  <a:srgbClr val="3C393B"/>
                </a:solidFill>
                <a:latin typeface="Calibri" panose="020F0502020204030204" pitchFamily="34" charset="0"/>
              </a:rPr>
              <a:t>à </a:t>
            </a:r>
            <a:br>
              <a:rPr lang="fr-FR" sz="1800" dirty="0" smtClean="0">
                <a:solidFill>
                  <a:srgbClr val="3C393B"/>
                </a:solidFill>
                <a:latin typeface="Calibri" panose="020F0502020204030204" pitchFamily="34" charset="0"/>
              </a:rPr>
            </a:br>
            <a:r>
              <a:rPr lang="fr-FR" sz="1800" dirty="0" smtClean="0">
                <a:solidFill>
                  <a:srgbClr val="3C393B"/>
                </a:solidFill>
                <a:latin typeface="Calibri" panose="020F0502020204030204" pitchFamily="34" charset="0"/>
              </a:rPr>
              <a:t>2 DDL : mouvements angulaires</a:t>
            </a:r>
            <a:endParaRPr lang="fr-FR" sz="1800" dirty="0">
              <a:solidFill>
                <a:srgbClr val="3C393B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454651" y="2019597"/>
            <a:ext cx="274115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fr-FR" sz="1800" b="1" dirty="0" smtClean="0">
                <a:solidFill>
                  <a:srgbClr val="3C393B"/>
                </a:solidFill>
                <a:latin typeface="Calibri" panose="020F0502020204030204" pitchFamily="34" charset="0"/>
              </a:rPr>
              <a:t>Joystick </a:t>
            </a:r>
            <a:r>
              <a:rPr lang="fr-FR" sz="1800" dirty="0" smtClean="0">
                <a:solidFill>
                  <a:srgbClr val="3C393B"/>
                </a:solidFill>
                <a:latin typeface="Calibri" panose="020F0502020204030204" pitchFamily="34" charset="0"/>
              </a:rPr>
              <a:t>omnidirectionnel et proportionnel monté </a:t>
            </a:r>
            <a:r>
              <a:rPr lang="fr-FR" sz="1800" b="1" dirty="0" smtClean="0">
                <a:solidFill>
                  <a:srgbClr val="3C393B"/>
                </a:solidFill>
                <a:latin typeface="Calibri" panose="020F0502020204030204" pitchFamily="34" charset="0"/>
              </a:rPr>
              <a:t>sur l’instrument</a:t>
            </a:r>
            <a:endParaRPr lang="fr-FR" sz="1800" b="1" dirty="0">
              <a:solidFill>
                <a:srgbClr val="3C393B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flipV="1">
            <a:off x="3195803" y="2481262"/>
            <a:ext cx="1520213" cy="0"/>
          </a:xfrm>
          <a:prstGeom prst="line">
            <a:avLst/>
          </a:prstGeom>
          <a:noFill/>
          <a:ln w="31750">
            <a:solidFill>
              <a:srgbClr val="EA6C38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fr-BE" dirty="0">
              <a:latin typeface="Calibri" panose="020F0502020204030204" pitchFamily="34" charset="0"/>
            </a:endParaRPr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 flipV="1">
            <a:off x="3195803" y="3068959"/>
            <a:ext cx="1592221" cy="523051"/>
          </a:xfrm>
          <a:prstGeom prst="line">
            <a:avLst/>
          </a:prstGeom>
          <a:noFill/>
          <a:ln w="31750">
            <a:solidFill>
              <a:srgbClr val="EA6C38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fr-BE" dirty="0">
              <a:latin typeface="Calibri" panose="020F0502020204030204" pitchFamily="34" charset="0"/>
            </a:endParaRPr>
          </a:p>
        </p:txBody>
      </p:sp>
      <p:sp>
        <p:nvSpPr>
          <p:cNvPr id="19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427661" y="6453336"/>
            <a:ext cx="684213" cy="360040"/>
          </a:xfrm>
        </p:spPr>
        <p:txBody>
          <a:bodyPr/>
          <a:lstStyle/>
          <a:p>
            <a:fld id="{2540B5AC-6A0F-4BA2-97B3-06265C283FB2}" type="slidenum">
              <a:rPr lang="fr-FR"/>
              <a:pPr/>
              <a:t>15</a:t>
            </a:fld>
            <a:endParaRPr lang="fr-FR" dirty="0"/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582578" y="6130170"/>
            <a:ext cx="261322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fr-FR" sz="1800" b="1" dirty="0" smtClean="0">
                <a:solidFill>
                  <a:srgbClr val="3C393B"/>
                </a:solidFill>
                <a:latin typeface="Calibri" panose="020F0502020204030204" pitchFamily="34" charset="0"/>
              </a:rPr>
              <a:t>Fixation à la table </a:t>
            </a:r>
            <a:r>
              <a:rPr lang="fr-FR" sz="1800" dirty="0" smtClean="0">
                <a:solidFill>
                  <a:srgbClr val="3C393B"/>
                </a:solidFill>
                <a:latin typeface="Calibri" panose="020F0502020204030204" pitchFamily="34" charset="0"/>
              </a:rPr>
              <a:t>réglable en hauteur</a:t>
            </a:r>
            <a:endParaRPr lang="fr-FR" sz="1800" dirty="0">
              <a:solidFill>
                <a:srgbClr val="3C393B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 flipV="1">
            <a:off x="3195803" y="5373216"/>
            <a:ext cx="2600333" cy="1080119"/>
          </a:xfrm>
          <a:prstGeom prst="line">
            <a:avLst/>
          </a:prstGeom>
          <a:noFill/>
          <a:ln w="31750">
            <a:solidFill>
              <a:srgbClr val="EA6C38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fr-BE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54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590" grpId="0"/>
      <p:bldP spid="579591" grpId="0"/>
      <p:bldP spid="579593" grpId="0" animBg="1"/>
      <p:bldP spid="579594" grpId="0" animBg="1"/>
      <p:bldP spid="579595" grpId="0"/>
      <p:bldP spid="14" grpId="0"/>
      <p:bldP spid="15" grpId="0" animBg="1"/>
      <p:bldP spid="17" grpId="0" animBg="1"/>
      <p:bldP spid="20" grpId="0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427661" y="6453336"/>
            <a:ext cx="684213" cy="360040"/>
          </a:xfrm>
        </p:spPr>
        <p:txBody>
          <a:bodyPr/>
          <a:lstStyle/>
          <a:p>
            <a:fld id="{C4A420C0-9D4B-4D0B-B427-BB42AE76B999}" type="slidenum">
              <a:rPr lang="fr-FR"/>
              <a:pPr/>
              <a:t>16</a:t>
            </a:fld>
            <a:endParaRPr lang="fr-FR"/>
          </a:p>
        </p:txBody>
      </p:sp>
      <p:sp>
        <p:nvSpPr>
          <p:cNvPr id="3061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Principes </a:t>
            </a:r>
            <a:r>
              <a:rPr lang="fr-BE" b="1" dirty="0" smtClean="0"/>
              <a:t>cinématiques (2D)</a:t>
            </a:r>
            <a:endParaRPr lang="fr-FR" dirty="0"/>
          </a:p>
        </p:txBody>
      </p:sp>
      <p:grpSp>
        <p:nvGrpSpPr>
          <p:cNvPr id="49" name="Groupe 48"/>
          <p:cNvGrpSpPr/>
          <p:nvPr/>
        </p:nvGrpSpPr>
        <p:grpSpPr>
          <a:xfrm>
            <a:off x="1984375" y="2294087"/>
            <a:ext cx="6919913" cy="4117975"/>
            <a:chOff x="1984375" y="1944688"/>
            <a:chExt cx="6919913" cy="4117975"/>
          </a:xfrm>
        </p:grpSpPr>
        <p:pic>
          <p:nvPicPr>
            <p:cNvPr id="50" name="Picture 30" descr="PrincipesParaMirror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4375" y="2495550"/>
              <a:ext cx="5173663" cy="3144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Text Box 31"/>
            <p:cNvSpPr txBox="1">
              <a:spLocks noChangeArrowheads="1"/>
            </p:cNvSpPr>
            <p:nvPr/>
          </p:nvSpPr>
          <p:spPr bwMode="auto">
            <a:xfrm>
              <a:off x="6765925" y="2197100"/>
              <a:ext cx="2138363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31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600" b="1" dirty="0" err="1">
                  <a:solidFill>
                    <a:srgbClr val="3C393B"/>
                  </a:solidFill>
                </a:rPr>
                <a:t>Parallélogramme</a:t>
              </a:r>
              <a:endParaRPr lang="en-US" sz="1600" b="1" dirty="0">
                <a:solidFill>
                  <a:srgbClr val="3C393B"/>
                </a:solidFill>
              </a:endParaRPr>
            </a:p>
          </p:txBody>
        </p:sp>
        <p:sp>
          <p:nvSpPr>
            <p:cNvPr id="52" name="Line 32"/>
            <p:cNvSpPr>
              <a:spLocks noChangeShapeType="1"/>
            </p:cNvSpPr>
            <p:nvPr/>
          </p:nvSpPr>
          <p:spPr bwMode="auto">
            <a:xfrm flipH="1">
              <a:off x="6391275" y="2533650"/>
              <a:ext cx="465138" cy="446088"/>
            </a:xfrm>
            <a:prstGeom prst="line">
              <a:avLst/>
            </a:prstGeom>
            <a:noFill/>
            <a:ln w="31750">
              <a:solidFill>
                <a:srgbClr val="3C393B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53" name="Text Box 33"/>
            <p:cNvSpPr txBox="1">
              <a:spLocks noChangeArrowheads="1"/>
            </p:cNvSpPr>
            <p:nvPr/>
          </p:nvSpPr>
          <p:spPr bwMode="auto">
            <a:xfrm>
              <a:off x="4378325" y="1944688"/>
              <a:ext cx="2138363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31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600" b="1" dirty="0" err="1">
                  <a:solidFill>
                    <a:srgbClr val="3C393B"/>
                  </a:solidFill>
                </a:rPr>
                <a:t>Effecteur</a:t>
              </a:r>
              <a:endParaRPr lang="en-US" sz="1600" b="1" dirty="0">
                <a:solidFill>
                  <a:srgbClr val="3C393B"/>
                </a:solidFill>
              </a:endParaRPr>
            </a:p>
          </p:txBody>
        </p:sp>
        <p:sp>
          <p:nvSpPr>
            <p:cNvPr id="54" name="Text Box 34"/>
            <p:cNvSpPr txBox="1">
              <a:spLocks noChangeArrowheads="1"/>
            </p:cNvSpPr>
            <p:nvPr/>
          </p:nvSpPr>
          <p:spPr bwMode="auto">
            <a:xfrm>
              <a:off x="7242175" y="3355975"/>
              <a:ext cx="1662113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31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600" b="1">
                  <a:solidFill>
                    <a:srgbClr val="3C393B"/>
                  </a:solidFill>
                </a:rPr>
                <a:t>Base</a:t>
              </a:r>
              <a:endParaRPr lang="en-US" sz="1600">
                <a:solidFill>
                  <a:srgbClr val="3C393B"/>
                </a:solidFill>
              </a:endParaRPr>
            </a:p>
          </p:txBody>
        </p:sp>
        <p:sp>
          <p:nvSpPr>
            <p:cNvPr id="55" name="Line 35"/>
            <p:cNvSpPr>
              <a:spLocks noChangeShapeType="1"/>
            </p:cNvSpPr>
            <p:nvPr/>
          </p:nvSpPr>
          <p:spPr bwMode="auto">
            <a:xfrm flipH="1">
              <a:off x="6262688" y="3608388"/>
              <a:ext cx="960437" cy="193675"/>
            </a:xfrm>
            <a:prstGeom prst="line">
              <a:avLst/>
            </a:prstGeom>
            <a:noFill/>
            <a:ln w="31750">
              <a:solidFill>
                <a:srgbClr val="3C393B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56" name="Text Box 36"/>
            <p:cNvSpPr txBox="1">
              <a:spLocks noChangeArrowheads="1"/>
            </p:cNvSpPr>
            <p:nvPr/>
          </p:nvSpPr>
          <p:spPr bwMode="auto">
            <a:xfrm>
              <a:off x="5089525" y="5726113"/>
              <a:ext cx="137795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31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600" b="1">
                  <a:solidFill>
                    <a:srgbClr val="3C393B"/>
                  </a:solidFill>
                </a:rPr>
                <a:t>Incision</a:t>
              </a:r>
            </a:p>
          </p:txBody>
        </p:sp>
        <p:sp>
          <p:nvSpPr>
            <p:cNvPr id="57" name="Freeform 37"/>
            <p:cNvSpPr>
              <a:spLocks/>
            </p:cNvSpPr>
            <p:nvPr/>
          </p:nvSpPr>
          <p:spPr bwMode="auto">
            <a:xfrm>
              <a:off x="2895600" y="2498725"/>
              <a:ext cx="2439988" cy="1398588"/>
            </a:xfrm>
            <a:custGeom>
              <a:avLst/>
              <a:gdLst>
                <a:gd name="T0" fmla="*/ 615 w 1537"/>
                <a:gd name="T1" fmla="*/ 861 h 881"/>
                <a:gd name="T2" fmla="*/ 490 w 1537"/>
                <a:gd name="T3" fmla="*/ 823 h 881"/>
                <a:gd name="T4" fmla="*/ 364 w 1537"/>
                <a:gd name="T5" fmla="*/ 735 h 881"/>
                <a:gd name="T6" fmla="*/ 301 w 1537"/>
                <a:gd name="T7" fmla="*/ 682 h 881"/>
                <a:gd name="T8" fmla="*/ 243 w 1537"/>
                <a:gd name="T9" fmla="*/ 605 h 881"/>
                <a:gd name="T10" fmla="*/ 209 w 1537"/>
                <a:gd name="T11" fmla="*/ 561 h 881"/>
                <a:gd name="T12" fmla="*/ 189 w 1537"/>
                <a:gd name="T13" fmla="*/ 537 h 881"/>
                <a:gd name="T14" fmla="*/ 185 w 1537"/>
                <a:gd name="T15" fmla="*/ 518 h 881"/>
                <a:gd name="T16" fmla="*/ 160 w 1537"/>
                <a:gd name="T17" fmla="*/ 484 h 881"/>
                <a:gd name="T18" fmla="*/ 126 w 1537"/>
                <a:gd name="T19" fmla="*/ 406 h 881"/>
                <a:gd name="T20" fmla="*/ 73 w 1537"/>
                <a:gd name="T21" fmla="*/ 261 h 881"/>
                <a:gd name="T22" fmla="*/ 54 w 1537"/>
                <a:gd name="T23" fmla="*/ 213 h 881"/>
                <a:gd name="T24" fmla="*/ 25 w 1537"/>
                <a:gd name="T25" fmla="*/ 121 h 881"/>
                <a:gd name="T26" fmla="*/ 39 w 1537"/>
                <a:gd name="T27" fmla="*/ 0 h 881"/>
                <a:gd name="T28" fmla="*/ 296 w 1537"/>
                <a:gd name="T29" fmla="*/ 19 h 881"/>
                <a:gd name="T30" fmla="*/ 373 w 1537"/>
                <a:gd name="T31" fmla="*/ 43 h 881"/>
                <a:gd name="T32" fmla="*/ 456 w 1537"/>
                <a:gd name="T33" fmla="*/ 150 h 881"/>
                <a:gd name="T34" fmla="*/ 480 w 1537"/>
                <a:gd name="T35" fmla="*/ 198 h 881"/>
                <a:gd name="T36" fmla="*/ 514 w 1537"/>
                <a:gd name="T37" fmla="*/ 256 h 881"/>
                <a:gd name="T38" fmla="*/ 533 w 1537"/>
                <a:gd name="T39" fmla="*/ 276 h 881"/>
                <a:gd name="T40" fmla="*/ 562 w 1537"/>
                <a:gd name="T41" fmla="*/ 324 h 881"/>
                <a:gd name="T42" fmla="*/ 596 w 1537"/>
                <a:gd name="T43" fmla="*/ 392 h 881"/>
                <a:gd name="T44" fmla="*/ 611 w 1537"/>
                <a:gd name="T45" fmla="*/ 421 h 881"/>
                <a:gd name="T46" fmla="*/ 620 w 1537"/>
                <a:gd name="T47" fmla="*/ 455 h 881"/>
                <a:gd name="T48" fmla="*/ 635 w 1537"/>
                <a:gd name="T49" fmla="*/ 464 h 881"/>
                <a:gd name="T50" fmla="*/ 664 w 1537"/>
                <a:gd name="T51" fmla="*/ 537 h 881"/>
                <a:gd name="T52" fmla="*/ 712 w 1537"/>
                <a:gd name="T53" fmla="*/ 605 h 881"/>
                <a:gd name="T54" fmla="*/ 756 w 1537"/>
                <a:gd name="T55" fmla="*/ 629 h 881"/>
                <a:gd name="T56" fmla="*/ 833 w 1537"/>
                <a:gd name="T57" fmla="*/ 624 h 881"/>
                <a:gd name="T58" fmla="*/ 882 w 1537"/>
                <a:gd name="T59" fmla="*/ 532 h 881"/>
                <a:gd name="T60" fmla="*/ 940 w 1537"/>
                <a:gd name="T61" fmla="*/ 474 h 881"/>
                <a:gd name="T62" fmla="*/ 1003 w 1537"/>
                <a:gd name="T63" fmla="*/ 411 h 881"/>
                <a:gd name="T64" fmla="*/ 1066 w 1537"/>
                <a:gd name="T65" fmla="*/ 358 h 881"/>
                <a:gd name="T66" fmla="*/ 1104 w 1537"/>
                <a:gd name="T67" fmla="*/ 339 h 881"/>
                <a:gd name="T68" fmla="*/ 1153 w 1537"/>
                <a:gd name="T69" fmla="*/ 310 h 881"/>
                <a:gd name="T70" fmla="*/ 1351 w 1537"/>
                <a:gd name="T71" fmla="*/ 242 h 881"/>
                <a:gd name="T72" fmla="*/ 1443 w 1537"/>
                <a:gd name="T73" fmla="*/ 247 h 881"/>
                <a:gd name="T74" fmla="*/ 1458 w 1537"/>
                <a:gd name="T75" fmla="*/ 251 h 881"/>
                <a:gd name="T76" fmla="*/ 1462 w 1537"/>
                <a:gd name="T77" fmla="*/ 266 h 881"/>
                <a:gd name="T78" fmla="*/ 1516 w 1537"/>
                <a:gd name="T79" fmla="*/ 285 h 881"/>
                <a:gd name="T80" fmla="*/ 1525 w 1537"/>
                <a:gd name="T81" fmla="*/ 353 h 881"/>
                <a:gd name="T82" fmla="*/ 1467 w 1537"/>
                <a:gd name="T83" fmla="*/ 377 h 881"/>
                <a:gd name="T84" fmla="*/ 1375 w 1537"/>
                <a:gd name="T85" fmla="*/ 445 h 881"/>
                <a:gd name="T86" fmla="*/ 1337 w 1537"/>
                <a:gd name="T87" fmla="*/ 474 h 881"/>
                <a:gd name="T88" fmla="*/ 1235 w 1537"/>
                <a:gd name="T89" fmla="*/ 542 h 881"/>
                <a:gd name="T90" fmla="*/ 1124 w 1537"/>
                <a:gd name="T91" fmla="*/ 595 h 881"/>
                <a:gd name="T92" fmla="*/ 1075 w 1537"/>
                <a:gd name="T93" fmla="*/ 614 h 881"/>
                <a:gd name="T94" fmla="*/ 993 w 1537"/>
                <a:gd name="T95" fmla="*/ 585 h 881"/>
                <a:gd name="T96" fmla="*/ 916 w 1537"/>
                <a:gd name="T97" fmla="*/ 628 h 881"/>
                <a:gd name="T98" fmla="*/ 794 w 1537"/>
                <a:gd name="T99" fmla="*/ 726 h 881"/>
                <a:gd name="T100" fmla="*/ 756 w 1537"/>
                <a:gd name="T101" fmla="*/ 755 h 881"/>
                <a:gd name="T102" fmla="*/ 727 w 1537"/>
                <a:gd name="T103" fmla="*/ 765 h 881"/>
                <a:gd name="T104" fmla="*/ 678 w 1537"/>
                <a:gd name="T105" fmla="*/ 861 h 881"/>
                <a:gd name="T106" fmla="*/ 635 w 1537"/>
                <a:gd name="T107" fmla="*/ 881 h 881"/>
                <a:gd name="T108" fmla="*/ 615 w 1537"/>
                <a:gd name="T109" fmla="*/ 861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37" h="881">
                  <a:moveTo>
                    <a:pt x="615" y="861"/>
                  </a:moveTo>
                  <a:cubicBezTo>
                    <a:pt x="568" y="855"/>
                    <a:pt x="535" y="836"/>
                    <a:pt x="490" y="823"/>
                  </a:cubicBezTo>
                  <a:cubicBezTo>
                    <a:pt x="453" y="786"/>
                    <a:pt x="403" y="768"/>
                    <a:pt x="364" y="735"/>
                  </a:cubicBezTo>
                  <a:cubicBezTo>
                    <a:pt x="344" y="718"/>
                    <a:pt x="325" y="690"/>
                    <a:pt x="301" y="682"/>
                  </a:cubicBezTo>
                  <a:cubicBezTo>
                    <a:pt x="282" y="655"/>
                    <a:pt x="266" y="628"/>
                    <a:pt x="243" y="605"/>
                  </a:cubicBezTo>
                  <a:cubicBezTo>
                    <a:pt x="236" y="585"/>
                    <a:pt x="223" y="576"/>
                    <a:pt x="209" y="561"/>
                  </a:cubicBezTo>
                  <a:cubicBezTo>
                    <a:pt x="191" y="512"/>
                    <a:pt x="221" y="586"/>
                    <a:pt x="189" y="537"/>
                  </a:cubicBezTo>
                  <a:cubicBezTo>
                    <a:pt x="185" y="532"/>
                    <a:pt x="187" y="524"/>
                    <a:pt x="185" y="518"/>
                  </a:cubicBezTo>
                  <a:cubicBezTo>
                    <a:pt x="177" y="497"/>
                    <a:pt x="175" y="498"/>
                    <a:pt x="160" y="484"/>
                  </a:cubicBezTo>
                  <a:cubicBezTo>
                    <a:pt x="152" y="455"/>
                    <a:pt x="143" y="431"/>
                    <a:pt x="126" y="406"/>
                  </a:cubicBezTo>
                  <a:cubicBezTo>
                    <a:pt x="115" y="355"/>
                    <a:pt x="97" y="307"/>
                    <a:pt x="73" y="261"/>
                  </a:cubicBezTo>
                  <a:cubicBezTo>
                    <a:pt x="64" y="244"/>
                    <a:pt x="65" y="229"/>
                    <a:pt x="54" y="213"/>
                  </a:cubicBezTo>
                  <a:cubicBezTo>
                    <a:pt x="48" y="183"/>
                    <a:pt x="43" y="146"/>
                    <a:pt x="25" y="121"/>
                  </a:cubicBezTo>
                  <a:cubicBezTo>
                    <a:pt x="11" y="80"/>
                    <a:pt x="0" y="25"/>
                    <a:pt x="39" y="0"/>
                  </a:cubicBezTo>
                  <a:cubicBezTo>
                    <a:pt x="130" y="3"/>
                    <a:pt x="209" y="4"/>
                    <a:pt x="296" y="19"/>
                  </a:cubicBezTo>
                  <a:cubicBezTo>
                    <a:pt x="322" y="28"/>
                    <a:pt x="348" y="31"/>
                    <a:pt x="373" y="43"/>
                  </a:cubicBezTo>
                  <a:cubicBezTo>
                    <a:pt x="406" y="76"/>
                    <a:pt x="429" y="113"/>
                    <a:pt x="456" y="150"/>
                  </a:cubicBezTo>
                  <a:cubicBezTo>
                    <a:pt x="467" y="165"/>
                    <a:pt x="469" y="183"/>
                    <a:pt x="480" y="198"/>
                  </a:cubicBezTo>
                  <a:cubicBezTo>
                    <a:pt x="489" y="224"/>
                    <a:pt x="490" y="241"/>
                    <a:pt x="514" y="256"/>
                  </a:cubicBezTo>
                  <a:cubicBezTo>
                    <a:pt x="527" y="295"/>
                    <a:pt x="508" y="251"/>
                    <a:pt x="533" y="276"/>
                  </a:cubicBezTo>
                  <a:cubicBezTo>
                    <a:pt x="543" y="286"/>
                    <a:pt x="547" y="309"/>
                    <a:pt x="562" y="324"/>
                  </a:cubicBezTo>
                  <a:cubicBezTo>
                    <a:pt x="570" y="349"/>
                    <a:pt x="578" y="374"/>
                    <a:pt x="596" y="392"/>
                  </a:cubicBezTo>
                  <a:cubicBezTo>
                    <a:pt x="611" y="435"/>
                    <a:pt x="588" y="374"/>
                    <a:pt x="611" y="421"/>
                  </a:cubicBezTo>
                  <a:cubicBezTo>
                    <a:pt x="616" y="432"/>
                    <a:pt x="613" y="445"/>
                    <a:pt x="620" y="455"/>
                  </a:cubicBezTo>
                  <a:cubicBezTo>
                    <a:pt x="623" y="460"/>
                    <a:pt x="630" y="461"/>
                    <a:pt x="635" y="464"/>
                  </a:cubicBezTo>
                  <a:cubicBezTo>
                    <a:pt x="642" y="492"/>
                    <a:pt x="647" y="513"/>
                    <a:pt x="664" y="537"/>
                  </a:cubicBezTo>
                  <a:cubicBezTo>
                    <a:pt x="673" y="564"/>
                    <a:pt x="683" y="595"/>
                    <a:pt x="712" y="605"/>
                  </a:cubicBezTo>
                  <a:cubicBezTo>
                    <a:pt x="725" y="624"/>
                    <a:pt x="734" y="623"/>
                    <a:pt x="756" y="629"/>
                  </a:cubicBezTo>
                  <a:cubicBezTo>
                    <a:pt x="782" y="627"/>
                    <a:pt x="807" y="627"/>
                    <a:pt x="833" y="624"/>
                  </a:cubicBezTo>
                  <a:cubicBezTo>
                    <a:pt x="869" y="620"/>
                    <a:pt x="865" y="557"/>
                    <a:pt x="882" y="532"/>
                  </a:cubicBezTo>
                  <a:cubicBezTo>
                    <a:pt x="888" y="512"/>
                    <a:pt x="920" y="481"/>
                    <a:pt x="940" y="474"/>
                  </a:cubicBezTo>
                  <a:cubicBezTo>
                    <a:pt x="948" y="453"/>
                    <a:pt x="982" y="418"/>
                    <a:pt x="1003" y="411"/>
                  </a:cubicBezTo>
                  <a:cubicBezTo>
                    <a:pt x="1026" y="395"/>
                    <a:pt x="1042" y="371"/>
                    <a:pt x="1066" y="358"/>
                  </a:cubicBezTo>
                  <a:cubicBezTo>
                    <a:pt x="1078" y="351"/>
                    <a:pt x="1104" y="339"/>
                    <a:pt x="1104" y="339"/>
                  </a:cubicBezTo>
                  <a:cubicBezTo>
                    <a:pt x="1120" y="323"/>
                    <a:pt x="1132" y="316"/>
                    <a:pt x="1153" y="310"/>
                  </a:cubicBezTo>
                  <a:cubicBezTo>
                    <a:pt x="1201" y="259"/>
                    <a:pt x="1288" y="264"/>
                    <a:pt x="1351" y="242"/>
                  </a:cubicBezTo>
                  <a:cubicBezTo>
                    <a:pt x="1382" y="244"/>
                    <a:pt x="1412" y="244"/>
                    <a:pt x="1443" y="247"/>
                  </a:cubicBezTo>
                  <a:cubicBezTo>
                    <a:pt x="1448" y="247"/>
                    <a:pt x="1454" y="247"/>
                    <a:pt x="1458" y="251"/>
                  </a:cubicBezTo>
                  <a:cubicBezTo>
                    <a:pt x="1462" y="255"/>
                    <a:pt x="1459" y="262"/>
                    <a:pt x="1462" y="266"/>
                  </a:cubicBezTo>
                  <a:cubicBezTo>
                    <a:pt x="1474" y="281"/>
                    <a:pt x="1499" y="279"/>
                    <a:pt x="1516" y="285"/>
                  </a:cubicBezTo>
                  <a:cubicBezTo>
                    <a:pt x="1530" y="309"/>
                    <a:pt x="1537" y="323"/>
                    <a:pt x="1525" y="353"/>
                  </a:cubicBezTo>
                  <a:cubicBezTo>
                    <a:pt x="1519" y="367"/>
                    <a:pt x="1480" y="373"/>
                    <a:pt x="1467" y="377"/>
                  </a:cubicBezTo>
                  <a:cubicBezTo>
                    <a:pt x="1435" y="399"/>
                    <a:pt x="1406" y="423"/>
                    <a:pt x="1375" y="445"/>
                  </a:cubicBezTo>
                  <a:cubicBezTo>
                    <a:pt x="1360" y="455"/>
                    <a:pt x="1354" y="468"/>
                    <a:pt x="1337" y="474"/>
                  </a:cubicBezTo>
                  <a:cubicBezTo>
                    <a:pt x="1311" y="500"/>
                    <a:pt x="1271" y="529"/>
                    <a:pt x="1235" y="542"/>
                  </a:cubicBezTo>
                  <a:cubicBezTo>
                    <a:pt x="1205" y="570"/>
                    <a:pt x="1160" y="576"/>
                    <a:pt x="1124" y="595"/>
                  </a:cubicBezTo>
                  <a:cubicBezTo>
                    <a:pt x="1108" y="603"/>
                    <a:pt x="1075" y="614"/>
                    <a:pt x="1075" y="614"/>
                  </a:cubicBezTo>
                  <a:cubicBezTo>
                    <a:pt x="1050" y="632"/>
                    <a:pt x="1023" y="577"/>
                    <a:pt x="993" y="585"/>
                  </a:cubicBezTo>
                  <a:cubicBezTo>
                    <a:pt x="958" y="610"/>
                    <a:pt x="957" y="625"/>
                    <a:pt x="916" y="628"/>
                  </a:cubicBezTo>
                  <a:cubicBezTo>
                    <a:pt x="895" y="642"/>
                    <a:pt x="815" y="712"/>
                    <a:pt x="794" y="726"/>
                  </a:cubicBezTo>
                  <a:cubicBezTo>
                    <a:pt x="785" y="740"/>
                    <a:pt x="772" y="748"/>
                    <a:pt x="756" y="755"/>
                  </a:cubicBezTo>
                  <a:cubicBezTo>
                    <a:pt x="747" y="759"/>
                    <a:pt x="727" y="765"/>
                    <a:pt x="727" y="765"/>
                  </a:cubicBezTo>
                  <a:cubicBezTo>
                    <a:pt x="714" y="813"/>
                    <a:pt x="723" y="834"/>
                    <a:pt x="678" y="861"/>
                  </a:cubicBezTo>
                  <a:cubicBezTo>
                    <a:pt x="666" y="881"/>
                    <a:pt x="657" y="881"/>
                    <a:pt x="635" y="881"/>
                  </a:cubicBezTo>
                  <a:lnTo>
                    <a:pt x="615" y="861"/>
                  </a:lnTo>
                  <a:close/>
                </a:path>
              </a:pathLst>
            </a:custGeom>
            <a:solidFill>
              <a:srgbClr val="FDF7E3"/>
            </a:solidFill>
            <a:ln w="19050" cap="flat" cmpd="sng">
              <a:solidFill>
                <a:srgbClr val="FDF7E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58" name="Line 38"/>
            <p:cNvSpPr>
              <a:spLocks noChangeShapeType="1"/>
            </p:cNvSpPr>
            <p:nvPr/>
          </p:nvSpPr>
          <p:spPr bwMode="auto">
            <a:xfrm>
              <a:off x="5075238" y="2281238"/>
              <a:ext cx="322262" cy="1074737"/>
            </a:xfrm>
            <a:prstGeom prst="line">
              <a:avLst/>
            </a:prstGeom>
            <a:noFill/>
            <a:ln w="31750">
              <a:solidFill>
                <a:srgbClr val="3C393B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59" name="Freeform 39"/>
            <p:cNvSpPr>
              <a:spLocks/>
            </p:cNvSpPr>
            <p:nvPr/>
          </p:nvSpPr>
          <p:spPr bwMode="auto">
            <a:xfrm>
              <a:off x="3790950" y="3790950"/>
              <a:ext cx="787400" cy="520700"/>
            </a:xfrm>
            <a:custGeom>
              <a:avLst/>
              <a:gdLst>
                <a:gd name="T0" fmla="*/ 0 w 496"/>
                <a:gd name="T1" fmla="*/ 210 h 328"/>
                <a:gd name="T2" fmla="*/ 16 w 496"/>
                <a:gd name="T3" fmla="*/ 198 h 328"/>
                <a:gd name="T4" fmla="*/ 26 w 496"/>
                <a:gd name="T5" fmla="*/ 190 h 328"/>
                <a:gd name="T6" fmla="*/ 48 w 496"/>
                <a:gd name="T7" fmla="*/ 170 h 328"/>
                <a:gd name="T8" fmla="*/ 102 w 496"/>
                <a:gd name="T9" fmla="*/ 152 h 328"/>
                <a:gd name="T10" fmla="*/ 126 w 496"/>
                <a:gd name="T11" fmla="*/ 132 h 328"/>
                <a:gd name="T12" fmla="*/ 138 w 496"/>
                <a:gd name="T13" fmla="*/ 114 h 328"/>
                <a:gd name="T14" fmla="*/ 142 w 496"/>
                <a:gd name="T15" fmla="*/ 102 h 328"/>
                <a:gd name="T16" fmla="*/ 152 w 496"/>
                <a:gd name="T17" fmla="*/ 58 h 328"/>
                <a:gd name="T18" fmla="*/ 180 w 496"/>
                <a:gd name="T19" fmla="*/ 20 h 328"/>
                <a:gd name="T20" fmla="*/ 270 w 496"/>
                <a:gd name="T21" fmla="*/ 0 h 328"/>
                <a:gd name="T22" fmla="*/ 318 w 496"/>
                <a:gd name="T23" fmla="*/ 2 h 328"/>
                <a:gd name="T24" fmla="*/ 412 w 496"/>
                <a:gd name="T25" fmla="*/ 52 h 328"/>
                <a:gd name="T26" fmla="*/ 450 w 496"/>
                <a:gd name="T27" fmla="*/ 98 h 328"/>
                <a:gd name="T28" fmla="*/ 482 w 496"/>
                <a:gd name="T29" fmla="*/ 160 h 328"/>
                <a:gd name="T30" fmla="*/ 460 w 496"/>
                <a:gd name="T31" fmla="*/ 284 h 328"/>
                <a:gd name="T32" fmla="*/ 396 w 496"/>
                <a:gd name="T33" fmla="*/ 322 h 328"/>
                <a:gd name="T34" fmla="*/ 368 w 496"/>
                <a:gd name="T35" fmla="*/ 326 h 328"/>
                <a:gd name="T36" fmla="*/ 384 w 496"/>
                <a:gd name="T37" fmla="*/ 312 h 328"/>
                <a:gd name="T38" fmla="*/ 378 w 496"/>
                <a:gd name="T39" fmla="*/ 250 h 328"/>
                <a:gd name="T40" fmla="*/ 348 w 496"/>
                <a:gd name="T41" fmla="*/ 256 h 328"/>
                <a:gd name="T42" fmla="*/ 332 w 496"/>
                <a:gd name="T43" fmla="*/ 328 h 328"/>
                <a:gd name="T44" fmla="*/ 310 w 496"/>
                <a:gd name="T45" fmla="*/ 326 h 328"/>
                <a:gd name="T46" fmla="*/ 298 w 496"/>
                <a:gd name="T47" fmla="*/ 322 h 328"/>
                <a:gd name="T48" fmla="*/ 194 w 496"/>
                <a:gd name="T49" fmla="*/ 290 h 328"/>
                <a:gd name="T50" fmla="*/ 158 w 496"/>
                <a:gd name="T51" fmla="*/ 284 h 328"/>
                <a:gd name="T52" fmla="*/ 116 w 496"/>
                <a:gd name="T53" fmla="*/ 280 h 328"/>
                <a:gd name="T54" fmla="*/ 60 w 496"/>
                <a:gd name="T55" fmla="*/ 266 h 328"/>
                <a:gd name="T56" fmla="*/ 24 w 496"/>
                <a:gd name="T57" fmla="*/ 244 h 328"/>
                <a:gd name="T58" fmla="*/ 12 w 496"/>
                <a:gd name="T59" fmla="*/ 236 h 328"/>
                <a:gd name="T60" fmla="*/ 0 w 496"/>
                <a:gd name="T61" fmla="*/ 21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96" h="328">
                  <a:moveTo>
                    <a:pt x="0" y="210"/>
                  </a:moveTo>
                  <a:cubicBezTo>
                    <a:pt x="7" y="206"/>
                    <a:pt x="8" y="201"/>
                    <a:pt x="16" y="198"/>
                  </a:cubicBezTo>
                  <a:cubicBezTo>
                    <a:pt x="27" y="181"/>
                    <a:pt x="12" y="201"/>
                    <a:pt x="26" y="190"/>
                  </a:cubicBezTo>
                  <a:cubicBezTo>
                    <a:pt x="33" y="184"/>
                    <a:pt x="39" y="174"/>
                    <a:pt x="48" y="170"/>
                  </a:cubicBezTo>
                  <a:cubicBezTo>
                    <a:pt x="65" y="163"/>
                    <a:pt x="86" y="163"/>
                    <a:pt x="102" y="152"/>
                  </a:cubicBezTo>
                  <a:cubicBezTo>
                    <a:pt x="111" y="146"/>
                    <a:pt x="117" y="138"/>
                    <a:pt x="126" y="132"/>
                  </a:cubicBezTo>
                  <a:cubicBezTo>
                    <a:pt x="130" y="126"/>
                    <a:pt x="136" y="121"/>
                    <a:pt x="138" y="114"/>
                  </a:cubicBezTo>
                  <a:cubicBezTo>
                    <a:pt x="139" y="110"/>
                    <a:pt x="142" y="102"/>
                    <a:pt x="142" y="102"/>
                  </a:cubicBezTo>
                  <a:cubicBezTo>
                    <a:pt x="143" y="83"/>
                    <a:pt x="137" y="68"/>
                    <a:pt x="152" y="58"/>
                  </a:cubicBezTo>
                  <a:cubicBezTo>
                    <a:pt x="156" y="47"/>
                    <a:pt x="169" y="24"/>
                    <a:pt x="180" y="20"/>
                  </a:cubicBezTo>
                  <a:cubicBezTo>
                    <a:pt x="197" y="3"/>
                    <a:pt x="247" y="2"/>
                    <a:pt x="270" y="0"/>
                  </a:cubicBezTo>
                  <a:cubicBezTo>
                    <a:pt x="286" y="1"/>
                    <a:pt x="302" y="1"/>
                    <a:pt x="318" y="2"/>
                  </a:cubicBezTo>
                  <a:cubicBezTo>
                    <a:pt x="343" y="4"/>
                    <a:pt x="388" y="38"/>
                    <a:pt x="412" y="52"/>
                  </a:cubicBezTo>
                  <a:cubicBezTo>
                    <a:pt x="418" y="70"/>
                    <a:pt x="440" y="82"/>
                    <a:pt x="450" y="98"/>
                  </a:cubicBezTo>
                  <a:cubicBezTo>
                    <a:pt x="463" y="118"/>
                    <a:pt x="475" y="137"/>
                    <a:pt x="482" y="160"/>
                  </a:cubicBezTo>
                  <a:cubicBezTo>
                    <a:pt x="484" y="182"/>
                    <a:pt x="496" y="272"/>
                    <a:pt x="460" y="284"/>
                  </a:cubicBezTo>
                  <a:cubicBezTo>
                    <a:pt x="450" y="299"/>
                    <a:pt x="414" y="316"/>
                    <a:pt x="396" y="322"/>
                  </a:cubicBezTo>
                  <a:cubicBezTo>
                    <a:pt x="387" y="325"/>
                    <a:pt x="368" y="326"/>
                    <a:pt x="368" y="326"/>
                  </a:cubicBezTo>
                  <a:cubicBezTo>
                    <a:pt x="382" y="317"/>
                    <a:pt x="377" y="322"/>
                    <a:pt x="384" y="312"/>
                  </a:cubicBezTo>
                  <a:cubicBezTo>
                    <a:pt x="386" y="292"/>
                    <a:pt x="397" y="262"/>
                    <a:pt x="378" y="250"/>
                  </a:cubicBezTo>
                  <a:cubicBezTo>
                    <a:pt x="368" y="251"/>
                    <a:pt x="352" y="247"/>
                    <a:pt x="348" y="256"/>
                  </a:cubicBezTo>
                  <a:cubicBezTo>
                    <a:pt x="341" y="272"/>
                    <a:pt x="345" y="324"/>
                    <a:pt x="332" y="328"/>
                  </a:cubicBezTo>
                  <a:cubicBezTo>
                    <a:pt x="325" y="327"/>
                    <a:pt x="317" y="327"/>
                    <a:pt x="310" y="326"/>
                  </a:cubicBezTo>
                  <a:cubicBezTo>
                    <a:pt x="306" y="325"/>
                    <a:pt x="298" y="322"/>
                    <a:pt x="298" y="322"/>
                  </a:cubicBezTo>
                  <a:cubicBezTo>
                    <a:pt x="271" y="295"/>
                    <a:pt x="230" y="292"/>
                    <a:pt x="194" y="290"/>
                  </a:cubicBezTo>
                  <a:cubicBezTo>
                    <a:pt x="172" y="284"/>
                    <a:pt x="183" y="287"/>
                    <a:pt x="158" y="284"/>
                  </a:cubicBezTo>
                  <a:cubicBezTo>
                    <a:pt x="140" y="278"/>
                    <a:pt x="159" y="284"/>
                    <a:pt x="116" y="280"/>
                  </a:cubicBezTo>
                  <a:cubicBezTo>
                    <a:pt x="96" y="278"/>
                    <a:pt x="81" y="268"/>
                    <a:pt x="60" y="266"/>
                  </a:cubicBezTo>
                  <a:cubicBezTo>
                    <a:pt x="45" y="261"/>
                    <a:pt x="37" y="253"/>
                    <a:pt x="24" y="244"/>
                  </a:cubicBezTo>
                  <a:cubicBezTo>
                    <a:pt x="20" y="241"/>
                    <a:pt x="12" y="236"/>
                    <a:pt x="12" y="236"/>
                  </a:cubicBezTo>
                  <a:cubicBezTo>
                    <a:pt x="7" y="228"/>
                    <a:pt x="0" y="220"/>
                    <a:pt x="0" y="210"/>
                  </a:cubicBezTo>
                  <a:close/>
                </a:path>
              </a:pathLst>
            </a:custGeom>
            <a:solidFill>
              <a:srgbClr val="FDF7E3"/>
            </a:solidFill>
            <a:ln w="19050" cap="flat" cmpd="sng">
              <a:solidFill>
                <a:srgbClr val="FDF7E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60" name="Oval 40"/>
            <p:cNvSpPr>
              <a:spLocks noChangeArrowheads="1"/>
            </p:cNvSpPr>
            <p:nvPr/>
          </p:nvSpPr>
          <p:spPr bwMode="auto">
            <a:xfrm>
              <a:off x="4279900" y="4321175"/>
              <a:ext cx="71438" cy="71438"/>
            </a:xfrm>
            <a:prstGeom prst="ellipse">
              <a:avLst/>
            </a:prstGeom>
            <a:solidFill>
              <a:srgbClr val="EA6C38"/>
            </a:solidFill>
            <a:ln w="19050">
              <a:solidFill>
                <a:srgbClr val="EA6C38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fr-BE"/>
            </a:p>
          </p:txBody>
        </p:sp>
        <p:sp>
          <p:nvSpPr>
            <p:cNvPr id="61" name="Freeform 41"/>
            <p:cNvSpPr>
              <a:spLocks/>
            </p:cNvSpPr>
            <p:nvPr/>
          </p:nvSpPr>
          <p:spPr bwMode="auto">
            <a:xfrm>
              <a:off x="4321175" y="4410075"/>
              <a:ext cx="193675" cy="200025"/>
            </a:xfrm>
            <a:custGeom>
              <a:avLst/>
              <a:gdLst>
                <a:gd name="T0" fmla="*/ 19 w 122"/>
                <a:gd name="T1" fmla="*/ 72 h 126"/>
                <a:gd name="T2" fmla="*/ 8 w 122"/>
                <a:gd name="T3" fmla="*/ 47 h 126"/>
                <a:gd name="T4" fmla="*/ 10 w 122"/>
                <a:gd name="T5" fmla="*/ 0 h 126"/>
                <a:gd name="T6" fmla="*/ 82 w 122"/>
                <a:gd name="T7" fmla="*/ 6 h 126"/>
                <a:gd name="T8" fmla="*/ 97 w 122"/>
                <a:gd name="T9" fmla="*/ 20 h 126"/>
                <a:gd name="T10" fmla="*/ 115 w 122"/>
                <a:gd name="T11" fmla="*/ 48 h 126"/>
                <a:gd name="T12" fmla="*/ 103 w 122"/>
                <a:gd name="T13" fmla="*/ 110 h 126"/>
                <a:gd name="T14" fmla="*/ 92 w 122"/>
                <a:gd name="T15" fmla="*/ 117 h 126"/>
                <a:gd name="T16" fmla="*/ 55 w 122"/>
                <a:gd name="T17" fmla="*/ 120 h 126"/>
                <a:gd name="T18" fmla="*/ 41 w 122"/>
                <a:gd name="T19" fmla="*/ 116 h 126"/>
                <a:gd name="T20" fmla="*/ 11 w 122"/>
                <a:gd name="T21" fmla="*/ 83 h 126"/>
                <a:gd name="T22" fmla="*/ 19 w 122"/>
                <a:gd name="T23" fmla="*/ 7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2" h="126">
                  <a:moveTo>
                    <a:pt x="19" y="72"/>
                  </a:moveTo>
                  <a:cubicBezTo>
                    <a:pt x="16" y="62"/>
                    <a:pt x="14" y="55"/>
                    <a:pt x="8" y="47"/>
                  </a:cubicBezTo>
                  <a:cubicBezTo>
                    <a:pt x="8" y="35"/>
                    <a:pt x="0" y="10"/>
                    <a:pt x="10" y="0"/>
                  </a:cubicBezTo>
                  <a:cubicBezTo>
                    <a:pt x="46" y="1"/>
                    <a:pt x="56" y="1"/>
                    <a:pt x="82" y="6"/>
                  </a:cubicBezTo>
                  <a:cubicBezTo>
                    <a:pt x="88" y="11"/>
                    <a:pt x="91" y="16"/>
                    <a:pt x="97" y="20"/>
                  </a:cubicBezTo>
                  <a:cubicBezTo>
                    <a:pt x="104" y="29"/>
                    <a:pt x="108" y="39"/>
                    <a:pt x="115" y="48"/>
                  </a:cubicBezTo>
                  <a:cubicBezTo>
                    <a:pt x="119" y="68"/>
                    <a:pt x="122" y="95"/>
                    <a:pt x="103" y="110"/>
                  </a:cubicBezTo>
                  <a:cubicBezTo>
                    <a:pt x="100" y="116"/>
                    <a:pt x="98" y="116"/>
                    <a:pt x="92" y="117"/>
                  </a:cubicBezTo>
                  <a:cubicBezTo>
                    <a:pt x="80" y="126"/>
                    <a:pt x="72" y="121"/>
                    <a:pt x="55" y="120"/>
                  </a:cubicBezTo>
                  <a:cubicBezTo>
                    <a:pt x="50" y="119"/>
                    <a:pt x="46" y="117"/>
                    <a:pt x="41" y="116"/>
                  </a:cubicBezTo>
                  <a:cubicBezTo>
                    <a:pt x="28" y="106"/>
                    <a:pt x="20" y="96"/>
                    <a:pt x="11" y="83"/>
                  </a:cubicBezTo>
                  <a:cubicBezTo>
                    <a:pt x="9" y="74"/>
                    <a:pt x="8" y="78"/>
                    <a:pt x="19" y="72"/>
                  </a:cubicBezTo>
                  <a:close/>
                </a:path>
              </a:pathLst>
            </a:custGeom>
            <a:solidFill>
              <a:srgbClr val="FDF7E3"/>
            </a:solidFill>
            <a:ln w="19050" cap="flat" cmpd="sng">
              <a:solidFill>
                <a:srgbClr val="FDF7E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62" name="Line 42"/>
            <p:cNvSpPr>
              <a:spLocks noChangeShapeType="1"/>
            </p:cNvSpPr>
            <p:nvPr/>
          </p:nvSpPr>
          <p:spPr bwMode="auto">
            <a:xfrm flipH="1" flipV="1">
              <a:off x="4378325" y="4545013"/>
              <a:ext cx="696913" cy="1228725"/>
            </a:xfrm>
            <a:prstGeom prst="line">
              <a:avLst/>
            </a:prstGeom>
            <a:noFill/>
            <a:ln w="31750">
              <a:solidFill>
                <a:srgbClr val="3C393B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63" name="Freeform 43"/>
            <p:cNvSpPr>
              <a:spLocks/>
            </p:cNvSpPr>
            <p:nvPr/>
          </p:nvSpPr>
          <p:spPr bwMode="auto">
            <a:xfrm>
              <a:off x="5667375" y="2373313"/>
              <a:ext cx="822325" cy="1035050"/>
            </a:xfrm>
            <a:custGeom>
              <a:avLst/>
              <a:gdLst>
                <a:gd name="T0" fmla="*/ 85 w 518"/>
                <a:gd name="T1" fmla="*/ 0 h 652"/>
                <a:gd name="T2" fmla="*/ 180 w 518"/>
                <a:gd name="T3" fmla="*/ 30 h 652"/>
                <a:gd name="T4" fmla="*/ 210 w 518"/>
                <a:gd name="T5" fmla="*/ 42 h 652"/>
                <a:gd name="T6" fmla="*/ 234 w 518"/>
                <a:gd name="T7" fmla="*/ 51 h 652"/>
                <a:gd name="T8" fmla="*/ 256 w 518"/>
                <a:gd name="T9" fmla="*/ 63 h 652"/>
                <a:gd name="T10" fmla="*/ 279 w 518"/>
                <a:gd name="T11" fmla="*/ 87 h 652"/>
                <a:gd name="T12" fmla="*/ 294 w 518"/>
                <a:gd name="T13" fmla="*/ 108 h 652"/>
                <a:gd name="T14" fmla="*/ 324 w 518"/>
                <a:gd name="T15" fmla="*/ 173 h 652"/>
                <a:gd name="T16" fmla="*/ 328 w 518"/>
                <a:gd name="T17" fmla="*/ 276 h 652"/>
                <a:gd name="T18" fmla="*/ 384 w 518"/>
                <a:gd name="T19" fmla="*/ 342 h 652"/>
                <a:gd name="T20" fmla="*/ 399 w 518"/>
                <a:gd name="T21" fmla="*/ 374 h 652"/>
                <a:gd name="T22" fmla="*/ 417 w 518"/>
                <a:gd name="T23" fmla="*/ 410 h 652"/>
                <a:gd name="T24" fmla="*/ 457 w 518"/>
                <a:gd name="T25" fmla="*/ 479 h 652"/>
                <a:gd name="T26" fmla="*/ 501 w 518"/>
                <a:gd name="T27" fmla="*/ 566 h 652"/>
                <a:gd name="T28" fmla="*/ 508 w 518"/>
                <a:gd name="T29" fmla="*/ 594 h 652"/>
                <a:gd name="T30" fmla="*/ 493 w 518"/>
                <a:gd name="T31" fmla="*/ 648 h 652"/>
                <a:gd name="T32" fmla="*/ 469 w 518"/>
                <a:gd name="T33" fmla="*/ 647 h 652"/>
                <a:gd name="T34" fmla="*/ 457 w 518"/>
                <a:gd name="T35" fmla="*/ 638 h 652"/>
                <a:gd name="T36" fmla="*/ 448 w 518"/>
                <a:gd name="T37" fmla="*/ 623 h 652"/>
                <a:gd name="T38" fmla="*/ 442 w 518"/>
                <a:gd name="T39" fmla="*/ 617 h 652"/>
                <a:gd name="T40" fmla="*/ 438 w 518"/>
                <a:gd name="T41" fmla="*/ 608 h 652"/>
                <a:gd name="T42" fmla="*/ 430 w 518"/>
                <a:gd name="T43" fmla="*/ 578 h 652"/>
                <a:gd name="T44" fmla="*/ 406 w 518"/>
                <a:gd name="T45" fmla="*/ 545 h 652"/>
                <a:gd name="T46" fmla="*/ 388 w 518"/>
                <a:gd name="T47" fmla="*/ 539 h 652"/>
                <a:gd name="T48" fmla="*/ 346 w 518"/>
                <a:gd name="T49" fmla="*/ 527 h 652"/>
                <a:gd name="T50" fmla="*/ 283 w 518"/>
                <a:gd name="T51" fmla="*/ 518 h 652"/>
                <a:gd name="T52" fmla="*/ 262 w 518"/>
                <a:gd name="T53" fmla="*/ 512 h 652"/>
                <a:gd name="T54" fmla="*/ 244 w 518"/>
                <a:gd name="T55" fmla="*/ 503 h 652"/>
                <a:gd name="T56" fmla="*/ 202 w 518"/>
                <a:gd name="T57" fmla="*/ 489 h 652"/>
                <a:gd name="T58" fmla="*/ 181 w 518"/>
                <a:gd name="T59" fmla="*/ 485 h 652"/>
                <a:gd name="T60" fmla="*/ 162 w 518"/>
                <a:gd name="T61" fmla="*/ 479 h 652"/>
                <a:gd name="T62" fmla="*/ 145 w 518"/>
                <a:gd name="T63" fmla="*/ 473 h 652"/>
                <a:gd name="T64" fmla="*/ 115 w 518"/>
                <a:gd name="T65" fmla="*/ 465 h 652"/>
                <a:gd name="T66" fmla="*/ 85 w 518"/>
                <a:gd name="T67" fmla="*/ 458 h 652"/>
                <a:gd name="T68" fmla="*/ 67 w 518"/>
                <a:gd name="T69" fmla="*/ 446 h 652"/>
                <a:gd name="T70" fmla="*/ 61 w 518"/>
                <a:gd name="T71" fmla="*/ 431 h 652"/>
                <a:gd name="T72" fmla="*/ 55 w 518"/>
                <a:gd name="T73" fmla="*/ 417 h 652"/>
                <a:gd name="T74" fmla="*/ 49 w 518"/>
                <a:gd name="T75" fmla="*/ 378 h 652"/>
                <a:gd name="T76" fmla="*/ 39 w 518"/>
                <a:gd name="T77" fmla="*/ 314 h 652"/>
                <a:gd name="T78" fmla="*/ 31 w 518"/>
                <a:gd name="T79" fmla="*/ 284 h 652"/>
                <a:gd name="T80" fmla="*/ 19 w 518"/>
                <a:gd name="T81" fmla="*/ 236 h 652"/>
                <a:gd name="T82" fmla="*/ 15 w 518"/>
                <a:gd name="T83" fmla="*/ 216 h 652"/>
                <a:gd name="T84" fmla="*/ 10 w 518"/>
                <a:gd name="T85" fmla="*/ 201 h 652"/>
                <a:gd name="T86" fmla="*/ 4 w 518"/>
                <a:gd name="T87" fmla="*/ 152 h 652"/>
                <a:gd name="T88" fmla="*/ 6 w 518"/>
                <a:gd name="T89" fmla="*/ 89 h 652"/>
                <a:gd name="T90" fmla="*/ 45 w 518"/>
                <a:gd name="T91" fmla="*/ 6 h 652"/>
                <a:gd name="T92" fmla="*/ 85 w 518"/>
                <a:gd name="T93" fmla="*/ 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18" h="652">
                  <a:moveTo>
                    <a:pt x="85" y="0"/>
                  </a:moveTo>
                  <a:cubicBezTo>
                    <a:pt x="116" y="12"/>
                    <a:pt x="147" y="24"/>
                    <a:pt x="180" y="30"/>
                  </a:cubicBezTo>
                  <a:cubicBezTo>
                    <a:pt x="204" y="42"/>
                    <a:pt x="193" y="40"/>
                    <a:pt x="210" y="42"/>
                  </a:cubicBezTo>
                  <a:cubicBezTo>
                    <a:pt x="218" y="45"/>
                    <a:pt x="225" y="49"/>
                    <a:pt x="234" y="51"/>
                  </a:cubicBezTo>
                  <a:cubicBezTo>
                    <a:pt x="241" y="56"/>
                    <a:pt x="248" y="59"/>
                    <a:pt x="256" y="63"/>
                  </a:cubicBezTo>
                  <a:cubicBezTo>
                    <a:pt x="264" y="71"/>
                    <a:pt x="271" y="80"/>
                    <a:pt x="279" y="87"/>
                  </a:cubicBezTo>
                  <a:cubicBezTo>
                    <a:pt x="283" y="95"/>
                    <a:pt x="290" y="100"/>
                    <a:pt x="294" y="108"/>
                  </a:cubicBezTo>
                  <a:cubicBezTo>
                    <a:pt x="306" y="129"/>
                    <a:pt x="316" y="150"/>
                    <a:pt x="324" y="173"/>
                  </a:cubicBezTo>
                  <a:cubicBezTo>
                    <a:pt x="325" y="207"/>
                    <a:pt x="321" y="243"/>
                    <a:pt x="328" y="276"/>
                  </a:cubicBezTo>
                  <a:cubicBezTo>
                    <a:pt x="332" y="298"/>
                    <a:pt x="367" y="328"/>
                    <a:pt x="384" y="342"/>
                  </a:cubicBezTo>
                  <a:cubicBezTo>
                    <a:pt x="388" y="353"/>
                    <a:pt x="393" y="364"/>
                    <a:pt x="399" y="374"/>
                  </a:cubicBezTo>
                  <a:cubicBezTo>
                    <a:pt x="401" y="387"/>
                    <a:pt x="412" y="397"/>
                    <a:pt x="417" y="410"/>
                  </a:cubicBezTo>
                  <a:cubicBezTo>
                    <a:pt x="420" y="430"/>
                    <a:pt x="444" y="462"/>
                    <a:pt x="457" y="479"/>
                  </a:cubicBezTo>
                  <a:cubicBezTo>
                    <a:pt x="467" y="509"/>
                    <a:pt x="487" y="538"/>
                    <a:pt x="501" y="566"/>
                  </a:cubicBezTo>
                  <a:cubicBezTo>
                    <a:pt x="502" y="576"/>
                    <a:pt x="504" y="585"/>
                    <a:pt x="508" y="594"/>
                  </a:cubicBezTo>
                  <a:cubicBezTo>
                    <a:pt x="511" y="614"/>
                    <a:pt x="518" y="644"/>
                    <a:pt x="493" y="648"/>
                  </a:cubicBezTo>
                  <a:cubicBezTo>
                    <a:pt x="485" y="652"/>
                    <a:pt x="477" y="648"/>
                    <a:pt x="469" y="647"/>
                  </a:cubicBezTo>
                  <a:cubicBezTo>
                    <a:pt x="464" y="645"/>
                    <a:pt x="462" y="641"/>
                    <a:pt x="457" y="638"/>
                  </a:cubicBezTo>
                  <a:cubicBezTo>
                    <a:pt x="454" y="633"/>
                    <a:pt x="452" y="628"/>
                    <a:pt x="448" y="623"/>
                  </a:cubicBezTo>
                  <a:cubicBezTo>
                    <a:pt x="445" y="610"/>
                    <a:pt x="450" y="625"/>
                    <a:pt x="442" y="617"/>
                  </a:cubicBezTo>
                  <a:cubicBezTo>
                    <a:pt x="440" y="615"/>
                    <a:pt x="440" y="611"/>
                    <a:pt x="438" y="608"/>
                  </a:cubicBezTo>
                  <a:cubicBezTo>
                    <a:pt x="436" y="598"/>
                    <a:pt x="435" y="587"/>
                    <a:pt x="430" y="578"/>
                  </a:cubicBezTo>
                  <a:cubicBezTo>
                    <a:pt x="428" y="568"/>
                    <a:pt x="416" y="547"/>
                    <a:pt x="406" y="545"/>
                  </a:cubicBezTo>
                  <a:cubicBezTo>
                    <a:pt x="400" y="542"/>
                    <a:pt x="394" y="540"/>
                    <a:pt x="388" y="539"/>
                  </a:cubicBezTo>
                  <a:cubicBezTo>
                    <a:pt x="379" y="532"/>
                    <a:pt x="358" y="529"/>
                    <a:pt x="346" y="527"/>
                  </a:cubicBezTo>
                  <a:cubicBezTo>
                    <a:pt x="328" y="518"/>
                    <a:pt x="303" y="519"/>
                    <a:pt x="283" y="518"/>
                  </a:cubicBezTo>
                  <a:cubicBezTo>
                    <a:pt x="276" y="516"/>
                    <a:pt x="269" y="513"/>
                    <a:pt x="262" y="512"/>
                  </a:cubicBezTo>
                  <a:cubicBezTo>
                    <a:pt x="257" y="508"/>
                    <a:pt x="250" y="504"/>
                    <a:pt x="244" y="503"/>
                  </a:cubicBezTo>
                  <a:cubicBezTo>
                    <a:pt x="232" y="494"/>
                    <a:pt x="217" y="493"/>
                    <a:pt x="202" y="489"/>
                  </a:cubicBezTo>
                  <a:cubicBezTo>
                    <a:pt x="195" y="487"/>
                    <a:pt x="181" y="485"/>
                    <a:pt x="181" y="485"/>
                  </a:cubicBezTo>
                  <a:cubicBezTo>
                    <a:pt x="175" y="482"/>
                    <a:pt x="168" y="480"/>
                    <a:pt x="162" y="479"/>
                  </a:cubicBezTo>
                  <a:cubicBezTo>
                    <a:pt x="155" y="476"/>
                    <a:pt x="153" y="474"/>
                    <a:pt x="145" y="473"/>
                  </a:cubicBezTo>
                  <a:cubicBezTo>
                    <a:pt x="135" y="470"/>
                    <a:pt x="125" y="468"/>
                    <a:pt x="115" y="465"/>
                  </a:cubicBezTo>
                  <a:cubicBezTo>
                    <a:pt x="107" y="459"/>
                    <a:pt x="95" y="459"/>
                    <a:pt x="85" y="458"/>
                  </a:cubicBezTo>
                  <a:cubicBezTo>
                    <a:pt x="74" y="452"/>
                    <a:pt x="75" y="457"/>
                    <a:pt x="67" y="446"/>
                  </a:cubicBezTo>
                  <a:cubicBezTo>
                    <a:pt x="66" y="441"/>
                    <a:pt x="61" y="431"/>
                    <a:pt x="61" y="431"/>
                  </a:cubicBezTo>
                  <a:cubicBezTo>
                    <a:pt x="60" y="425"/>
                    <a:pt x="57" y="422"/>
                    <a:pt x="55" y="417"/>
                  </a:cubicBezTo>
                  <a:cubicBezTo>
                    <a:pt x="53" y="403"/>
                    <a:pt x="51" y="393"/>
                    <a:pt x="49" y="378"/>
                  </a:cubicBezTo>
                  <a:cubicBezTo>
                    <a:pt x="48" y="356"/>
                    <a:pt x="46" y="335"/>
                    <a:pt x="39" y="314"/>
                  </a:cubicBezTo>
                  <a:cubicBezTo>
                    <a:pt x="37" y="302"/>
                    <a:pt x="36" y="294"/>
                    <a:pt x="31" y="284"/>
                  </a:cubicBezTo>
                  <a:cubicBezTo>
                    <a:pt x="29" y="267"/>
                    <a:pt x="27" y="251"/>
                    <a:pt x="19" y="236"/>
                  </a:cubicBezTo>
                  <a:cubicBezTo>
                    <a:pt x="17" y="212"/>
                    <a:pt x="20" y="230"/>
                    <a:pt x="15" y="216"/>
                  </a:cubicBezTo>
                  <a:cubicBezTo>
                    <a:pt x="13" y="211"/>
                    <a:pt x="10" y="201"/>
                    <a:pt x="10" y="201"/>
                  </a:cubicBezTo>
                  <a:cubicBezTo>
                    <a:pt x="9" y="184"/>
                    <a:pt x="6" y="169"/>
                    <a:pt x="4" y="152"/>
                  </a:cubicBezTo>
                  <a:cubicBezTo>
                    <a:pt x="3" y="132"/>
                    <a:pt x="0" y="108"/>
                    <a:pt x="6" y="89"/>
                  </a:cubicBezTo>
                  <a:cubicBezTo>
                    <a:pt x="8" y="65"/>
                    <a:pt x="9" y="6"/>
                    <a:pt x="45" y="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FDF7E3"/>
            </a:solidFill>
            <a:ln w="19050" cap="flat" cmpd="sng">
              <a:solidFill>
                <a:srgbClr val="FDF7E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64" name="Freeform 44"/>
            <p:cNvSpPr>
              <a:spLocks/>
            </p:cNvSpPr>
            <p:nvPr/>
          </p:nvSpPr>
          <p:spPr bwMode="auto">
            <a:xfrm>
              <a:off x="3559175" y="3290888"/>
              <a:ext cx="1695450" cy="866775"/>
            </a:xfrm>
            <a:custGeom>
              <a:avLst/>
              <a:gdLst>
                <a:gd name="T0" fmla="*/ 1043 w 1068"/>
                <a:gd name="T1" fmla="*/ 198 h 546"/>
                <a:gd name="T2" fmla="*/ 1055 w 1068"/>
                <a:gd name="T3" fmla="*/ 216 h 546"/>
                <a:gd name="T4" fmla="*/ 1061 w 1068"/>
                <a:gd name="T5" fmla="*/ 234 h 546"/>
                <a:gd name="T6" fmla="*/ 1064 w 1068"/>
                <a:gd name="T7" fmla="*/ 321 h 546"/>
                <a:gd name="T8" fmla="*/ 917 w 1068"/>
                <a:gd name="T9" fmla="*/ 411 h 546"/>
                <a:gd name="T10" fmla="*/ 752 w 1068"/>
                <a:gd name="T11" fmla="*/ 426 h 546"/>
                <a:gd name="T12" fmla="*/ 497 w 1068"/>
                <a:gd name="T13" fmla="*/ 447 h 546"/>
                <a:gd name="T14" fmla="*/ 482 w 1068"/>
                <a:gd name="T15" fmla="*/ 450 h 546"/>
                <a:gd name="T16" fmla="*/ 437 w 1068"/>
                <a:gd name="T17" fmla="*/ 453 h 546"/>
                <a:gd name="T18" fmla="*/ 365 w 1068"/>
                <a:gd name="T19" fmla="*/ 468 h 546"/>
                <a:gd name="T20" fmla="*/ 347 w 1068"/>
                <a:gd name="T21" fmla="*/ 474 h 546"/>
                <a:gd name="T22" fmla="*/ 338 w 1068"/>
                <a:gd name="T23" fmla="*/ 477 h 546"/>
                <a:gd name="T24" fmla="*/ 119 w 1068"/>
                <a:gd name="T25" fmla="*/ 531 h 546"/>
                <a:gd name="T26" fmla="*/ 68 w 1068"/>
                <a:gd name="T27" fmla="*/ 540 h 546"/>
                <a:gd name="T28" fmla="*/ 20 w 1068"/>
                <a:gd name="T29" fmla="*/ 531 h 546"/>
                <a:gd name="T30" fmla="*/ 8 w 1068"/>
                <a:gd name="T31" fmla="*/ 513 h 546"/>
                <a:gd name="T32" fmla="*/ 2 w 1068"/>
                <a:gd name="T33" fmla="*/ 495 h 546"/>
                <a:gd name="T34" fmla="*/ 29 w 1068"/>
                <a:gd name="T35" fmla="*/ 417 h 546"/>
                <a:gd name="T36" fmla="*/ 74 w 1068"/>
                <a:gd name="T37" fmla="*/ 375 h 546"/>
                <a:gd name="T38" fmla="*/ 122 w 1068"/>
                <a:gd name="T39" fmla="*/ 330 h 546"/>
                <a:gd name="T40" fmla="*/ 155 w 1068"/>
                <a:gd name="T41" fmla="*/ 306 h 546"/>
                <a:gd name="T42" fmla="*/ 194 w 1068"/>
                <a:gd name="T43" fmla="*/ 276 h 546"/>
                <a:gd name="T44" fmla="*/ 224 w 1068"/>
                <a:gd name="T45" fmla="*/ 252 h 546"/>
                <a:gd name="T46" fmla="*/ 266 w 1068"/>
                <a:gd name="T47" fmla="*/ 222 h 546"/>
                <a:gd name="T48" fmla="*/ 308 w 1068"/>
                <a:gd name="T49" fmla="*/ 195 h 546"/>
                <a:gd name="T50" fmla="*/ 389 w 1068"/>
                <a:gd name="T51" fmla="*/ 144 h 546"/>
                <a:gd name="T52" fmla="*/ 440 w 1068"/>
                <a:gd name="T53" fmla="*/ 111 h 546"/>
                <a:gd name="T54" fmla="*/ 458 w 1068"/>
                <a:gd name="T55" fmla="*/ 105 h 546"/>
                <a:gd name="T56" fmla="*/ 497 w 1068"/>
                <a:gd name="T57" fmla="*/ 84 h 546"/>
                <a:gd name="T58" fmla="*/ 599 w 1068"/>
                <a:gd name="T59" fmla="*/ 42 h 546"/>
                <a:gd name="T60" fmla="*/ 725 w 1068"/>
                <a:gd name="T61" fmla="*/ 0 h 546"/>
                <a:gd name="T62" fmla="*/ 851 w 1068"/>
                <a:gd name="T63" fmla="*/ 12 h 546"/>
                <a:gd name="T64" fmla="*/ 932 w 1068"/>
                <a:gd name="T65" fmla="*/ 45 h 546"/>
                <a:gd name="T66" fmla="*/ 974 w 1068"/>
                <a:gd name="T67" fmla="*/ 66 h 546"/>
                <a:gd name="T68" fmla="*/ 998 w 1068"/>
                <a:gd name="T69" fmla="*/ 93 h 546"/>
                <a:gd name="T70" fmla="*/ 1004 w 1068"/>
                <a:gd name="T71" fmla="*/ 108 h 546"/>
                <a:gd name="T72" fmla="*/ 1013 w 1068"/>
                <a:gd name="T73" fmla="*/ 117 h 546"/>
                <a:gd name="T74" fmla="*/ 1043 w 1068"/>
                <a:gd name="T75" fmla="*/ 198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68" h="546">
                  <a:moveTo>
                    <a:pt x="1043" y="198"/>
                  </a:moveTo>
                  <a:cubicBezTo>
                    <a:pt x="1047" y="204"/>
                    <a:pt x="1053" y="209"/>
                    <a:pt x="1055" y="216"/>
                  </a:cubicBezTo>
                  <a:cubicBezTo>
                    <a:pt x="1057" y="222"/>
                    <a:pt x="1061" y="234"/>
                    <a:pt x="1061" y="234"/>
                  </a:cubicBezTo>
                  <a:cubicBezTo>
                    <a:pt x="1064" y="269"/>
                    <a:pt x="1068" y="287"/>
                    <a:pt x="1064" y="321"/>
                  </a:cubicBezTo>
                  <a:cubicBezTo>
                    <a:pt x="1056" y="386"/>
                    <a:pt x="970" y="407"/>
                    <a:pt x="917" y="411"/>
                  </a:cubicBezTo>
                  <a:cubicBezTo>
                    <a:pt x="863" y="424"/>
                    <a:pt x="807" y="422"/>
                    <a:pt x="752" y="426"/>
                  </a:cubicBezTo>
                  <a:cubicBezTo>
                    <a:pt x="669" y="440"/>
                    <a:pt x="581" y="443"/>
                    <a:pt x="497" y="447"/>
                  </a:cubicBezTo>
                  <a:cubicBezTo>
                    <a:pt x="492" y="448"/>
                    <a:pt x="487" y="449"/>
                    <a:pt x="482" y="450"/>
                  </a:cubicBezTo>
                  <a:cubicBezTo>
                    <a:pt x="467" y="451"/>
                    <a:pt x="452" y="451"/>
                    <a:pt x="437" y="453"/>
                  </a:cubicBezTo>
                  <a:cubicBezTo>
                    <a:pt x="411" y="457"/>
                    <a:pt x="393" y="465"/>
                    <a:pt x="365" y="468"/>
                  </a:cubicBezTo>
                  <a:cubicBezTo>
                    <a:pt x="359" y="470"/>
                    <a:pt x="353" y="472"/>
                    <a:pt x="347" y="474"/>
                  </a:cubicBezTo>
                  <a:cubicBezTo>
                    <a:pt x="344" y="475"/>
                    <a:pt x="338" y="477"/>
                    <a:pt x="338" y="477"/>
                  </a:cubicBezTo>
                  <a:cubicBezTo>
                    <a:pt x="292" y="546"/>
                    <a:pt x="185" y="530"/>
                    <a:pt x="119" y="531"/>
                  </a:cubicBezTo>
                  <a:cubicBezTo>
                    <a:pt x="102" y="537"/>
                    <a:pt x="85" y="534"/>
                    <a:pt x="68" y="540"/>
                  </a:cubicBezTo>
                  <a:cubicBezTo>
                    <a:pt x="57" y="539"/>
                    <a:pt x="31" y="544"/>
                    <a:pt x="20" y="531"/>
                  </a:cubicBezTo>
                  <a:cubicBezTo>
                    <a:pt x="15" y="526"/>
                    <a:pt x="12" y="519"/>
                    <a:pt x="8" y="513"/>
                  </a:cubicBezTo>
                  <a:cubicBezTo>
                    <a:pt x="4" y="508"/>
                    <a:pt x="2" y="495"/>
                    <a:pt x="2" y="495"/>
                  </a:cubicBezTo>
                  <a:cubicBezTo>
                    <a:pt x="3" y="474"/>
                    <a:pt x="0" y="427"/>
                    <a:pt x="29" y="417"/>
                  </a:cubicBezTo>
                  <a:cubicBezTo>
                    <a:pt x="36" y="395"/>
                    <a:pt x="56" y="387"/>
                    <a:pt x="74" y="375"/>
                  </a:cubicBezTo>
                  <a:cubicBezTo>
                    <a:pt x="85" y="354"/>
                    <a:pt x="104" y="345"/>
                    <a:pt x="122" y="330"/>
                  </a:cubicBezTo>
                  <a:cubicBezTo>
                    <a:pt x="132" y="321"/>
                    <a:pt x="155" y="306"/>
                    <a:pt x="155" y="306"/>
                  </a:cubicBezTo>
                  <a:cubicBezTo>
                    <a:pt x="164" y="294"/>
                    <a:pt x="179" y="281"/>
                    <a:pt x="194" y="276"/>
                  </a:cubicBezTo>
                  <a:cubicBezTo>
                    <a:pt x="204" y="268"/>
                    <a:pt x="213" y="259"/>
                    <a:pt x="224" y="252"/>
                  </a:cubicBezTo>
                  <a:cubicBezTo>
                    <a:pt x="235" y="236"/>
                    <a:pt x="248" y="227"/>
                    <a:pt x="266" y="222"/>
                  </a:cubicBezTo>
                  <a:cubicBezTo>
                    <a:pt x="278" y="210"/>
                    <a:pt x="293" y="203"/>
                    <a:pt x="308" y="195"/>
                  </a:cubicBezTo>
                  <a:cubicBezTo>
                    <a:pt x="336" y="180"/>
                    <a:pt x="362" y="161"/>
                    <a:pt x="389" y="144"/>
                  </a:cubicBezTo>
                  <a:cubicBezTo>
                    <a:pt x="407" y="132"/>
                    <a:pt x="420" y="120"/>
                    <a:pt x="440" y="111"/>
                  </a:cubicBezTo>
                  <a:cubicBezTo>
                    <a:pt x="446" y="108"/>
                    <a:pt x="458" y="105"/>
                    <a:pt x="458" y="105"/>
                  </a:cubicBezTo>
                  <a:cubicBezTo>
                    <a:pt x="468" y="90"/>
                    <a:pt x="482" y="92"/>
                    <a:pt x="497" y="84"/>
                  </a:cubicBezTo>
                  <a:cubicBezTo>
                    <a:pt x="531" y="65"/>
                    <a:pt x="561" y="50"/>
                    <a:pt x="599" y="42"/>
                  </a:cubicBezTo>
                  <a:cubicBezTo>
                    <a:pt x="637" y="19"/>
                    <a:pt x="681" y="6"/>
                    <a:pt x="725" y="0"/>
                  </a:cubicBezTo>
                  <a:cubicBezTo>
                    <a:pt x="774" y="2"/>
                    <a:pt x="806" y="7"/>
                    <a:pt x="851" y="12"/>
                  </a:cubicBezTo>
                  <a:cubicBezTo>
                    <a:pt x="877" y="29"/>
                    <a:pt x="902" y="40"/>
                    <a:pt x="932" y="45"/>
                  </a:cubicBezTo>
                  <a:cubicBezTo>
                    <a:pt x="951" y="57"/>
                    <a:pt x="952" y="59"/>
                    <a:pt x="974" y="66"/>
                  </a:cubicBezTo>
                  <a:cubicBezTo>
                    <a:pt x="984" y="79"/>
                    <a:pt x="983" y="86"/>
                    <a:pt x="998" y="93"/>
                  </a:cubicBezTo>
                  <a:cubicBezTo>
                    <a:pt x="1000" y="98"/>
                    <a:pt x="1001" y="103"/>
                    <a:pt x="1004" y="108"/>
                  </a:cubicBezTo>
                  <a:cubicBezTo>
                    <a:pt x="1006" y="112"/>
                    <a:pt x="1011" y="113"/>
                    <a:pt x="1013" y="117"/>
                  </a:cubicBezTo>
                  <a:cubicBezTo>
                    <a:pt x="1024" y="137"/>
                    <a:pt x="1036" y="176"/>
                    <a:pt x="1043" y="198"/>
                  </a:cubicBezTo>
                  <a:close/>
                </a:path>
              </a:pathLst>
            </a:custGeom>
            <a:solidFill>
              <a:srgbClr val="FDF7E3"/>
            </a:solidFill>
            <a:ln w="19050" cap="flat" cmpd="sng">
              <a:solidFill>
                <a:srgbClr val="FDF7E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65" name="Freeform 45"/>
            <p:cNvSpPr>
              <a:spLocks/>
            </p:cNvSpPr>
            <p:nvPr/>
          </p:nvSpPr>
          <p:spPr bwMode="auto">
            <a:xfrm>
              <a:off x="5492750" y="3902075"/>
              <a:ext cx="1957388" cy="1639888"/>
            </a:xfrm>
            <a:custGeom>
              <a:avLst/>
              <a:gdLst>
                <a:gd name="T0" fmla="*/ 591 w 1233"/>
                <a:gd name="T1" fmla="*/ 746 h 1033"/>
                <a:gd name="T2" fmla="*/ 448 w 1233"/>
                <a:gd name="T3" fmla="*/ 808 h 1033"/>
                <a:gd name="T4" fmla="*/ 290 w 1233"/>
                <a:gd name="T5" fmla="*/ 838 h 1033"/>
                <a:gd name="T6" fmla="*/ 90 w 1233"/>
                <a:gd name="T7" fmla="*/ 832 h 1033"/>
                <a:gd name="T8" fmla="*/ 22 w 1233"/>
                <a:gd name="T9" fmla="*/ 834 h 1033"/>
                <a:gd name="T10" fmla="*/ 20 w 1233"/>
                <a:gd name="T11" fmla="*/ 840 h 1033"/>
                <a:gd name="T12" fmla="*/ 0 w 1233"/>
                <a:gd name="T13" fmla="*/ 866 h 1033"/>
                <a:gd name="T14" fmla="*/ 32 w 1233"/>
                <a:gd name="T15" fmla="*/ 956 h 1033"/>
                <a:gd name="T16" fmla="*/ 54 w 1233"/>
                <a:gd name="T17" fmla="*/ 960 h 1033"/>
                <a:gd name="T18" fmla="*/ 142 w 1233"/>
                <a:gd name="T19" fmla="*/ 980 h 1033"/>
                <a:gd name="T20" fmla="*/ 248 w 1233"/>
                <a:gd name="T21" fmla="*/ 1000 h 1033"/>
                <a:gd name="T22" fmla="*/ 338 w 1233"/>
                <a:gd name="T23" fmla="*/ 1018 h 1033"/>
                <a:gd name="T24" fmla="*/ 490 w 1233"/>
                <a:gd name="T25" fmla="*/ 1028 h 1033"/>
                <a:gd name="T26" fmla="*/ 620 w 1233"/>
                <a:gd name="T27" fmla="*/ 1024 h 1033"/>
                <a:gd name="T28" fmla="*/ 648 w 1233"/>
                <a:gd name="T29" fmla="*/ 1018 h 1033"/>
                <a:gd name="T30" fmla="*/ 764 w 1233"/>
                <a:gd name="T31" fmla="*/ 980 h 1033"/>
                <a:gd name="T32" fmla="*/ 900 w 1233"/>
                <a:gd name="T33" fmla="*/ 914 h 1033"/>
                <a:gd name="T34" fmla="*/ 1144 w 1233"/>
                <a:gd name="T35" fmla="*/ 810 h 1033"/>
                <a:gd name="T36" fmla="*/ 1196 w 1233"/>
                <a:gd name="T37" fmla="*/ 768 h 1033"/>
                <a:gd name="T38" fmla="*/ 1220 w 1233"/>
                <a:gd name="T39" fmla="*/ 712 h 1033"/>
                <a:gd name="T40" fmla="*/ 1216 w 1233"/>
                <a:gd name="T41" fmla="*/ 520 h 1033"/>
                <a:gd name="T42" fmla="*/ 1210 w 1233"/>
                <a:gd name="T43" fmla="*/ 460 h 1033"/>
                <a:gd name="T44" fmla="*/ 1202 w 1233"/>
                <a:gd name="T45" fmla="*/ 302 h 1033"/>
                <a:gd name="T46" fmla="*/ 1190 w 1233"/>
                <a:gd name="T47" fmla="*/ 242 h 1033"/>
                <a:gd name="T48" fmla="*/ 1150 w 1233"/>
                <a:gd name="T49" fmla="*/ 136 h 1033"/>
                <a:gd name="T50" fmla="*/ 1076 w 1233"/>
                <a:gd name="T51" fmla="*/ 100 h 1033"/>
                <a:gd name="T52" fmla="*/ 962 w 1233"/>
                <a:gd name="T53" fmla="*/ 58 h 1033"/>
                <a:gd name="T54" fmla="*/ 914 w 1233"/>
                <a:gd name="T55" fmla="*/ 36 h 1033"/>
                <a:gd name="T56" fmla="*/ 752 w 1233"/>
                <a:gd name="T57" fmla="*/ 0 h 1033"/>
                <a:gd name="T58" fmla="*/ 612 w 1233"/>
                <a:gd name="T59" fmla="*/ 8 h 1033"/>
                <a:gd name="T60" fmla="*/ 588 w 1233"/>
                <a:gd name="T61" fmla="*/ 22 h 1033"/>
                <a:gd name="T62" fmla="*/ 564 w 1233"/>
                <a:gd name="T63" fmla="*/ 30 h 1033"/>
                <a:gd name="T64" fmla="*/ 546 w 1233"/>
                <a:gd name="T65" fmla="*/ 42 h 1033"/>
                <a:gd name="T66" fmla="*/ 536 w 1233"/>
                <a:gd name="T67" fmla="*/ 60 h 1033"/>
                <a:gd name="T68" fmla="*/ 570 w 1233"/>
                <a:gd name="T69" fmla="*/ 140 h 1033"/>
                <a:gd name="T70" fmla="*/ 592 w 1233"/>
                <a:gd name="T71" fmla="*/ 160 h 1033"/>
                <a:gd name="T72" fmla="*/ 626 w 1233"/>
                <a:gd name="T73" fmla="*/ 198 h 1033"/>
                <a:gd name="T74" fmla="*/ 648 w 1233"/>
                <a:gd name="T75" fmla="*/ 222 h 1033"/>
                <a:gd name="T76" fmla="*/ 656 w 1233"/>
                <a:gd name="T77" fmla="*/ 232 h 1033"/>
                <a:gd name="T78" fmla="*/ 700 w 1233"/>
                <a:gd name="T79" fmla="*/ 282 h 1033"/>
                <a:gd name="T80" fmla="*/ 740 w 1233"/>
                <a:gd name="T81" fmla="*/ 312 h 1033"/>
                <a:gd name="T82" fmla="*/ 792 w 1233"/>
                <a:gd name="T83" fmla="*/ 388 h 1033"/>
                <a:gd name="T84" fmla="*/ 808 w 1233"/>
                <a:gd name="T85" fmla="*/ 410 h 1033"/>
                <a:gd name="T86" fmla="*/ 828 w 1233"/>
                <a:gd name="T87" fmla="*/ 456 h 1033"/>
                <a:gd name="T88" fmla="*/ 812 w 1233"/>
                <a:gd name="T89" fmla="*/ 552 h 1033"/>
                <a:gd name="T90" fmla="*/ 738 w 1233"/>
                <a:gd name="T91" fmla="*/ 640 h 1033"/>
                <a:gd name="T92" fmla="*/ 690 w 1233"/>
                <a:gd name="T93" fmla="*/ 678 h 1033"/>
                <a:gd name="T94" fmla="*/ 678 w 1233"/>
                <a:gd name="T95" fmla="*/ 692 h 1033"/>
                <a:gd name="T96" fmla="*/ 666 w 1233"/>
                <a:gd name="T97" fmla="*/ 700 h 1033"/>
                <a:gd name="T98" fmla="*/ 650 w 1233"/>
                <a:gd name="T99" fmla="*/ 714 h 1033"/>
                <a:gd name="T100" fmla="*/ 638 w 1233"/>
                <a:gd name="T101" fmla="*/ 702 h 1033"/>
                <a:gd name="T102" fmla="*/ 673 w 1233"/>
                <a:gd name="T103" fmla="*/ 697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33" h="1033">
                  <a:moveTo>
                    <a:pt x="591" y="746"/>
                  </a:moveTo>
                  <a:cubicBezTo>
                    <a:pt x="567" y="756"/>
                    <a:pt x="498" y="793"/>
                    <a:pt x="448" y="808"/>
                  </a:cubicBezTo>
                  <a:cubicBezTo>
                    <a:pt x="405" y="839"/>
                    <a:pt x="339" y="836"/>
                    <a:pt x="290" y="838"/>
                  </a:cubicBezTo>
                  <a:cubicBezTo>
                    <a:pt x="81" y="836"/>
                    <a:pt x="168" y="845"/>
                    <a:pt x="90" y="832"/>
                  </a:cubicBezTo>
                  <a:cubicBezTo>
                    <a:pt x="67" y="833"/>
                    <a:pt x="45" y="831"/>
                    <a:pt x="22" y="834"/>
                  </a:cubicBezTo>
                  <a:cubicBezTo>
                    <a:pt x="20" y="834"/>
                    <a:pt x="20" y="840"/>
                    <a:pt x="20" y="840"/>
                  </a:cubicBezTo>
                  <a:lnTo>
                    <a:pt x="0" y="866"/>
                  </a:lnTo>
                  <a:cubicBezTo>
                    <a:pt x="2" y="893"/>
                    <a:pt x="0" y="943"/>
                    <a:pt x="32" y="956"/>
                  </a:cubicBezTo>
                  <a:cubicBezTo>
                    <a:pt x="39" y="959"/>
                    <a:pt x="47" y="958"/>
                    <a:pt x="54" y="960"/>
                  </a:cubicBezTo>
                  <a:cubicBezTo>
                    <a:pt x="77" y="975"/>
                    <a:pt x="115" y="975"/>
                    <a:pt x="142" y="980"/>
                  </a:cubicBezTo>
                  <a:cubicBezTo>
                    <a:pt x="178" y="987"/>
                    <a:pt x="212" y="997"/>
                    <a:pt x="248" y="1000"/>
                  </a:cubicBezTo>
                  <a:cubicBezTo>
                    <a:pt x="278" y="1005"/>
                    <a:pt x="308" y="1013"/>
                    <a:pt x="338" y="1018"/>
                  </a:cubicBezTo>
                  <a:cubicBezTo>
                    <a:pt x="361" y="1033"/>
                    <a:pt x="479" y="1028"/>
                    <a:pt x="490" y="1028"/>
                  </a:cubicBezTo>
                  <a:cubicBezTo>
                    <a:pt x="533" y="1027"/>
                    <a:pt x="577" y="1027"/>
                    <a:pt x="620" y="1024"/>
                  </a:cubicBezTo>
                  <a:cubicBezTo>
                    <a:pt x="630" y="1023"/>
                    <a:pt x="648" y="1018"/>
                    <a:pt x="648" y="1018"/>
                  </a:cubicBezTo>
                  <a:cubicBezTo>
                    <a:pt x="685" y="1000"/>
                    <a:pt x="726" y="994"/>
                    <a:pt x="764" y="980"/>
                  </a:cubicBezTo>
                  <a:cubicBezTo>
                    <a:pt x="811" y="962"/>
                    <a:pt x="854" y="934"/>
                    <a:pt x="900" y="914"/>
                  </a:cubicBezTo>
                  <a:cubicBezTo>
                    <a:pt x="981" y="879"/>
                    <a:pt x="1066" y="852"/>
                    <a:pt x="1144" y="810"/>
                  </a:cubicBezTo>
                  <a:cubicBezTo>
                    <a:pt x="1166" y="798"/>
                    <a:pt x="1177" y="781"/>
                    <a:pt x="1196" y="768"/>
                  </a:cubicBezTo>
                  <a:cubicBezTo>
                    <a:pt x="1201" y="753"/>
                    <a:pt x="1213" y="727"/>
                    <a:pt x="1220" y="712"/>
                  </a:cubicBezTo>
                  <a:cubicBezTo>
                    <a:pt x="1233" y="649"/>
                    <a:pt x="1229" y="583"/>
                    <a:pt x="1216" y="520"/>
                  </a:cubicBezTo>
                  <a:cubicBezTo>
                    <a:pt x="1215" y="500"/>
                    <a:pt x="1213" y="480"/>
                    <a:pt x="1210" y="460"/>
                  </a:cubicBezTo>
                  <a:cubicBezTo>
                    <a:pt x="1209" y="415"/>
                    <a:pt x="1212" y="352"/>
                    <a:pt x="1202" y="302"/>
                  </a:cubicBezTo>
                  <a:cubicBezTo>
                    <a:pt x="1200" y="281"/>
                    <a:pt x="1200" y="261"/>
                    <a:pt x="1190" y="242"/>
                  </a:cubicBezTo>
                  <a:cubicBezTo>
                    <a:pt x="1187" y="215"/>
                    <a:pt x="1173" y="154"/>
                    <a:pt x="1150" y="136"/>
                  </a:cubicBezTo>
                  <a:cubicBezTo>
                    <a:pt x="1127" y="117"/>
                    <a:pt x="1103" y="112"/>
                    <a:pt x="1076" y="100"/>
                  </a:cubicBezTo>
                  <a:cubicBezTo>
                    <a:pt x="1038" y="84"/>
                    <a:pt x="1001" y="71"/>
                    <a:pt x="962" y="58"/>
                  </a:cubicBezTo>
                  <a:cubicBezTo>
                    <a:pt x="946" y="44"/>
                    <a:pt x="932" y="44"/>
                    <a:pt x="914" y="36"/>
                  </a:cubicBezTo>
                  <a:cubicBezTo>
                    <a:pt x="864" y="13"/>
                    <a:pt x="807" y="4"/>
                    <a:pt x="752" y="0"/>
                  </a:cubicBezTo>
                  <a:cubicBezTo>
                    <a:pt x="698" y="1"/>
                    <a:pt x="661" y="4"/>
                    <a:pt x="612" y="8"/>
                  </a:cubicBezTo>
                  <a:cubicBezTo>
                    <a:pt x="600" y="12"/>
                    <a:pt x="599" y="17"/>
                    <a:pt x="588" y="22"/>
                  </a:cubicBezTo>
                  <a:cubicBezTo>
                    <a:pt x="582" y="25"/>
                    <a:pt x="570" y="26"/>
                    <a:pt x="564" y="30"/>
                  </a:cubicBezTo>
                  <a:cubicBezTo>
                    <a:pt x="557" y="34"/>
                    <a:pt x="554" y="39"/>
                    <a:pt x="546" y="42"/>
                  </a:cubicBezTo>
                  <a:cubicBezTo>
                    <a:pt x="537" y="56"/>
                    <a:pt x="540" y="49"/>
                    <a:pt x="536" y="60"/>
                  </a:cubicBezTo>
                  <a:cubicBezTo>
                    <a:pt x="541" y="98"/>
                    <a:pt x="537" y="118"/>
                    <a:pt x="570" y="140"/>
                  </a:cubicBezTo>
                  <a:cubicBezTo>
                    <a:pt x="576" y="149"/>
                    <a:pt x="585" y="153"/>
                    <a:pt x="592" y="160"/>
                  </a:cubicBezTo>
                  <a:cubicBezTo>
                    <a:pt x="597" y="174"/>
                    <a:pt x="615" y="187"/>
                    <a:pt x="626" y="198"/>
                  </a:cubicBezTo>
                  <a:cubicBezTo>
                    <a:pt x="629" y="207"/>
                    <a:pt x="639" y="219"/>
                    <a:pt x="648" y="222"/>
                  </a:cubicBezTo>
                  <a:cubicBezTo>
                    <a:pt x="653" y="242"/>
                    <a:pt x="645" y="221"/>
                    <a:pt x="656" y="232"/>
                  </a:cubicBezTo>
                  <a:cubicBezTo>
                    <a:pt x="669" y="245"/>
                    <a:pt x="682" y="270"/>
                    <a:pt x="700" y="282"/>
                  </a:cubicBezTo>
                  <a:cubicBezTo>
                    <a:pt x="713" y="291"/>
                    <a:pt x="729" y="301"/>
                    <a:pt x="740" y="312"/>
                  </a:cubicBezTo>
                  <a:cubicBezTo>
                    <a:pt x="762" y="334"/>
                    <a:pt x="774" y="363"/>
                    <a:pt x="792" y="388"/>
                  </a:cubicBezTo>
                  <a:cubicBezTo>
                    <a:pt x="798" y="396"/>
                    <a:pt x="803" y="401"/>
                    <a:pt x="808" y="410"/>
                  </a:cubicBezTo>
                  <a:cubicBezTo>
                    <a:pt x="815" y="425"/>
                    <a:pt x="819" y="442"/>
                    <a:pt x="828" y="456"/>
                  </a:cubicBezTo>
                  <a:cubicBezTo>
                    <a:pt x="826" y="485"/>
                    <a:pt x="829" y="526"/>
                    <a:pt x="812" y="552"/>
                  </a:cubicBezTo>
                  <a:cubicBezTo>
                    <a:pt x="801" y="595"/>
                    <a:pt x="782" y="625"/>
                    <a:pt x="738" y="640"/>
                  </a:cubicBezTo>
                  <a:cubicBezTo>
                    <a:pt x="723" y="652"/>
                    <a:pt x="704" y="664"/>
                    <a:pt x="690" y="678"/>
                  </a:cubicBezTo>
                  <a:cubicBezTo>
                    <a:pt x="681" y="687"/>
                    <a:pt x="688" y="684"/>
                    <a:pt x="678" y="692"/>
                  </a:cubicBezTo>
                  <a:cubicBezTo>
                    <a:pt x="674" y="695"/>
                    <a:pt x="666" y="700"/>
                    <a:pt x="666" y="700"/>
                  </a:cubicBezTo>
                  <a:cubicBezTo>
                    <a:pt x="662" y="706"/>
                    <a:pt x="650" y="714"/>
                    <a:pt x="650" y="714"/>
                  </a:cubicBezTo>
                  <a:cubicBezTo>
                    <a:pt x="639" y="730"/>
                    <a:pt x="640" y="719"/>
                    <a:pt x="638" y="702"/>
                  </a:cubicBezTo>
                  <a:cubicBezTo>
                    <a:pt x="642" y="699"/>
                    <a:pt x="667" y="698"/>
                    <a:pt x="673" y="697"/>
                  </a:cubicBezTo>
                </a:path>
              </a:pathLst>
            </a:custGeom>
            <a:solidFill>
              <a:srgbClr val="FDF7E3"/>
            </a:solidFill>
            <a:ln w="19050" cap="flat" cmpd="sng">
              <a:solidFill>
                <a:srgbClr val="FDF7E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66" name="Freeform 46"/>
            <p:cNvSpPr>
              <a:spLocks/>
            </p:cNvSpPr>
            <p:nvPr/>
          </p:nvSpPr>
          <p:spPr bwMode="auto">
            <a:xfrm>
              <a:off x="5445125" y="3314700"/>
              <a:ext cx="701675" cy="1209675"/>
            </a:xfrm>
            <a:custGeom>
              <a:avLst/>
              <a:gdLst>
                <a:gd name="T0" fmla="*/ 202 w 442"/>
                <a:gd name="T1" fmla="*/ 0 h 776"/>
                <a:gd name="T2" fmla="*/ 244 w 442"/>
                <a:gd name="T3" fmla="*/ 2 h 776"/>
                <a:gd name="T4" fmla="*/ 272 w 442"/>
                <a:gd name="T5" fmla="*/ 20 h 776"/>
                <a:gd name="T6" fmla="*/ 326 w 442"/>
                <a:gd name="T7" fmla="*/ 22 h 776"/>
                <a:gd name="T8" fmla="*/ 338 w 442"/>
                <a:gd name="T9" fmla="*/ 26 h 776"/>
                <a:gd name="T10" fmla="*/ 344 w 442"/>
                <a:gd name="T11" fmla="*/ 30 h 776"/>
                <a:gd name="T12" fmla="*/ 356 w 442"/>
                <a:gd name="T13" fmla="*/ 34 h 776"/>
                <a:gd name="T14" fmla="*/ 370 w 442"/>
                <a:gd name="T15" fmla="*/ 82 h 776"/>
                <a:gd name="T16" fmla="*/ 380 w 442"/>
                <a:gd name="T17" fmla="*/ 216 h 776"/>
                <a:gd name="T18" fmla="*/ 402 w 442"/>
                <a:gd name="T19" fmla="*/ 302 h 776"/>
                <a:gd name="T20" fmla="*/ 412 w 442"/>
                <a:gd name="T21" fmla="*/ 364 h 776"/>
                <a:gd name="T22" fmla="*/ 416 w 442"/>
                <a:gd name="T23" fmla="*/ 388 h 776"/>
                <a:gd name="T24" fmla="*/ 420 w 442"/>
                <a:gd name="T25" fmla="*/ 408 h 776"/>
                <a:gd name="T26" fmla="*/ 430 w 442"/>
                <a:gd name="T27" fmla="*/ 514 h 776"/>
                <a:gd name="T28" fmla="*/ 432 w 442"/>
                <a:gd name="T29" fmla="*/ 602 h 776"/>
                <a:gd name="T30" fmla="*/ 436 w 442"/>
                <a:gd name="T31" fmla="*/ 732 h 776"/>
                <a:gd name="T32" fmla="*/ 422 w 442"/>
                <a:gd name="T33" fmla="*/ 772 h 776"/>
                <a:gd name="T34" fmla="*/ 410 w 442"/>
                <a:gd name="T35" fmla="*/ 776 h 776"/>
                <a:gd name="T36" fmla="*/ 376 w 442"/>
                <a:gd name="T37" fmla="*/ 774 h 776"/>
                <a:gd name="T38" fmla="*/ 342 w 442"/>
                <a:gd name="T39" fmla="*/ 754 h 776"/>
                <a:gd name="T40" fmla="*/ 256 w 442"/>
                <a:gd name="T41" fmla="*/ 748 h 776"/>
                <a:gd name="T42" fmla="*/ 224 w 442"/>
                <a:gd name="T43" fmla="*/ 720 h 776"/>
                <a:gd name="T44" fmla="*/ 208 w 442"/>
                <a:gd name="T45" fmla="*/ 704 h 776"/>
                <a:gd name="T46" fmla="*/ 182 w 442"/>
                <a:gd name="T47" fmla="*/ 680 h 776"/>
                <a:gd name="T48" fmla="*/ 168 w 442"/>
                <a:gd name="T49" fmla="*/ 660 h 776"/>
                <a:gd name="T50" fmla="*/ 146 w 442"/>
                <a:gd name="T51" fmla="*/ 624 h 776"/>
                <a:gd name="T52" fmla="*/ 102 w 442"/>
                <a:gd name="T53" fmla="*/ 568 h 776"/>
                <a:gd name="T54" fmla="*/ 42 w 442"/>
                <a:gd name="T55" fmla="*/ 480 h 776"/>
                <a:gd name="T56" fmla="*/ 26 w 442"/>
                <a:gd name="T57" fmla="*/ 446 h 776"/>
                <a:gd name="T58" fmla="*/ 8 w 442"/>
                <a:gd name="T59" fmla="*/ 376 h 776"/>
                <a:gd name="T60" fmla="*/ 16 w 442"/>
                <a:gd name="T61" fmla="*/ 238 h 776"/>
                <a:gd name="T62" fmla="*/ 34 w 442"/>
                <a:gd name="T63" fmla="*/ 176 h 776"/>
                <a:gd name="T64" fmla="*/ 46 w 442"/>
                <a:gd name="T65" fmla="*/ 150 h 776"/>
                <a:gd name="T66" fmla="*/ 66 w 442"/>
                <a:gd name="T67" fmla="*/ 112 h 776"/>
                <a:gd name="T68" fmla="*/ 86 w 442"/>
                <a:gd name="T69" fmla="*/ 86 h 776"/>
                <a:gd name="T70" fmla="*/ 156 w 442"/>
                <a:gd name="T71" fmla="*/ 40 h 776"/>
                <a:gd name="T72" fmla="*/ 180 w 442"/>
                <a:gd name="T73" fmla="*/ 28 h 776"/>
                <a:gd name="T74" fmla="*/ 202 w 442"/>
                <a:gd name="T75" fmla="*/ 0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42" h="776">
                  <a:moveTo>
                    <a:pt x="202" y="0"/>
                  </a:moveTo>
                  <a:cubicBezTo>
                    <a:pt x="216" y="1"/>
                    <a:pt x="230" y="0"/>
                    <a:pt x="244" y="2"/>
                  </a:cubicBezTo>
                  <a:cubicBezTo>
                    <a:pt x="248" y="2"/>
                    <a:pt x="264" y="17"/>
                    <a:pt x="272" y="20"/>
                  </a:cubicBezTo>
                  <a:cubicBezTo>
                    <a:pt x="290" y="18"/>
                    <a:pt x="308" y="17"/>
                    <a:pt x="326" y="22"/>
                  </a:cubicBezTo>
                  <a:cubicBezTo>
                    <a:pt x="330" y="23"/>
                    <a:pt x="334" y="24"/>
                    <a:pt x="338" y="26"/>
                  </a:cubicBezTo>
                  <a:cubicBezTo>
                    <a:pt x="340" y="27"/>
                    <a:pt x="342" y="29"/>
                    <a:pt x="344" y="30"/>
                  </a:cubicBezTo>
                  <a:cubicBezTo>
                    <a:pt x="348" y="32"/>
                    <a:pt x="356" y="34"/>
                    <a:pt x="356" y="34"/>
                  </a:cubicBezTo>
                  <a:cubicBezTo>
                    <a:pt x="368" y="52"/>
                    <a:pt x="366" y="57"/>
                    <a:pt x="370" y="82"/>
                  </a:cubicBezTo>
                  <a:cubicBezTo>
                    <a:pt x="371" y="127"/>
                    <a:pt x="372" y="172"/>
                    <a:pt x="380" y="216"/>
                  </a:cubicBezTo>
                  <a:cubicBezTo>
                    <a:pt x="386" y="246"/>
                    <a:pt x="396" y="272"/>
                    <a:pt x="402" y="302"/>
                  </a:cubicBezTo>
                  <a:cubicBezTo>
                    <a:pt x="404" y="324"/>
                    <a:pt x="405" y="343"/>
                    <a:pt x="412" y="364"/>
                  </a:cubicBezTo>
                  <a:cubicBezTo>
                    <a:pt x="416" y="393"/>
                    <a:pt x="412" y="369"/>
                    <a:pt x="416" y="388"/>
                  </a:cubicBezTo>
                  <a:cubicBezTo>
                    <a:pt x="417" y="395"/>
                    <a:pt x="420" y="408"/>
                    <a:pt x="420" y="408"/>
                  </a:cubicBezTo>
                  <a:cubicBezTo>
                    <a:pt x="421" y="440"/>
                    <a:pt x="419" y="482"/>
                    <a:pt x="430" y="514"/>
                  </a:cubicBezTo>
                  <a:cubicBezTo>
                    <a:pt x="432" y="548"/>
                    <a:pt x="433" y="565"/>
                    <a:pt x="432" y="602"/>
                  </a:cubicBezTo>
                  <a:cubicBezTo>
                    <a:pt x="440" y="666"/>
                    <a:pt x="442" y="573"/>
                    <a:pt x="436" y="732"/>
                  </a:cubicBezTo>
                  <a:cubicBezTo>
                    <a:pt x="436" y="741"/>
                    <a:pt x="431" y="767"/>
                    <a:pt x="422" y="772"/>
                  </a:cubicBezTo>
                  <a:cubicBezTo>
                    <a:pt x="418" y="774"/>
                    <a:pt x="410" y="776"/>
                    <a:pt x="410" y="776"/>
                  </a:cubicBezTo>
                  <a:cubicBezTo>
                    <a:pt x="399" y="775"/>
                    <a:pt x="387" y="776"/>
                    <a:pt x="376" y="774"/>
                  </a:cubicBezTo>
                  <a:cubicBezTo>
                    <a:pt x="374" y="774"/>
                    <a:pt x="350" y="757"/>
                    <a:pt x="342" y="754"/>
                  </a:cubicBezTo>
                  <a:cubicBezTo>
                    <a:pt x="317" y="746"/>
                    <a:pt x="281" y="749"/>
                    <a:pt x="256" y="748"/>
                  </a:cubicBezTo>
                  <a:cubicBezTo>
                    <a:pt x="240" y="743"/>
                    <a:pt x="238" y="725"/>
                    <a:pt x="224" y="720"/>
                  </a:cubicBezTo>
                  <a:cubicBezTo>
                    <a:pt x="218" y="714"/>
                    <a:pt x="215" y="709"/>
                    <a:pt x="208" y="704"/>
                  </a:cubicBezTo>
                  <a:cubicBezTo>
                    <a:pt x="202" y="696"/>
                    <a:pt x="191" y="686"/>
                    <a:pt x="182" y="680"/>
                  </a:cubicBezTo>
                  <a:cubicBezTo>
                    <a:pt x="179" y="670"/>
                    <a:pt x="176" y="666"/>
                    <a:pt x="168" y="660"/>
                  </a:cubicBezTo>
                  <a:cubicBezTo>
                    <a:pt x="164" y="647"/>
                    <a:pt x="146" y="624"/>
                    <a:pt x="146" y="624"/>
                  </a:cubicBezTo>
                  <a:cubicBezTo>
                    <a:pt x="140" y="607"/>
                    <a:pt x="113" y="583"/>
                    <a:pt x="102" y="568"/>
                  </a:cubicBezTo>
                  <a:cubicBezTo>
                    <a:pt x="82" y="539"/>
                    <a:pt x="63" y="508"/>
                    <a:pt x="42" y="480"/>
                  </a:cubicBezTo>
                  <a:cubicBezTo>
                    <a:pt x="39" y="468"/>
                    <a:pt x="33" y="456"/>
                    <a:pt x="26" y="446"/>
                  </a:cubicBezTo>
                  <a:cubicBezTo>
                    <a:pt x="22" y="422"/>
                    <a:pt x="14" y="399"/>
                    <a:pt x="8" y="376"/>
                  </a:cubicBezTo>
                  <a:cubicBezTo>
                    <a:pt x="9" y="315"/>
                    <a:pt x="0" y="285"/>
                    <a:pt x="16" y="238"/>
                  </a:cubicBezTo>
                  <a:cubicBezTo>
                    <a:pt x="18" y="218"/>
                    <a:pt x="22" y="193"/>
                    <a:pt x="34" y="176"/>
                  </a:cubicBezTo>
                  <a:cubicBezTo>
                    <a:pt x="37" y="165"/>
                    <a:pt x="38" y="158"/>
                    <a:pt x="46" y="150"/>
                  </a:cubicBezTo>
                  <a:cubicBezTo>
                    <a:pt x="50" y="137"/>
                    <a:pt x="55" y="119"/>
                    <a:pt x="66" y="112"/>
                  </a:cubicBezTo>
                  <a:cubicBezTo>
                    <a:pt x="70" y="101"/>
                    <a:pt x="79" y="95"/>
                    <a:pt x="86" y="86"/>
                  </a:cubicBezTo>
                  <a:cubicBezTo>
                    <a:pt x="104" y="63"/>
                    <a:pt x="127" y="47"/>
                    <a:pt x="156" y="40"/>
                  </a:cubicBezTo>
                  <a:cubicBezTo>
                    <a:pt x="164" y="35"/>
                    <a:pt x="172" y="33"/>
                    <a:pt x="180" y="28"/>
                  </a:cubicBezTo>
                  <a:cubicBezTo>
                    <a:pt x="187" y="18"/>
                    <a:pt x="194" y="9"/>
                    <a:pt x="202" y="0"/>
                  </a:cubicBezTo>
                  <a:close/>
                </a:path>
              </a:pathLst>
            </a:custGeom>
            <a:solidFill>
              <a:srgbClr val="FDF7E3"/>
            </a:solidFill>
            <a:ln w="19050" cap="flat" cmpd="sng">
              <a:solidFill>
                <a:srgbClr val="FDF7E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67" name="Freeform 47"/>
            <p:cNvSpPr>
              <a:spLocks/>
            </p:cNvSpPr>
            <p:nvPr/>
          </p:nvSpPr>
          <p:spPr bwMode="auto">
            <a:xfrm>
              <a:off x="5481638" y="3082925"/>
              <a:ext cx="549275" cy="242888"/>
            </a:xfrm>
            <a:custGeom>
              <a:avLst/>
              <a:gdLst>
                <a:gd name="T0" fmla="*/ 9 w 346"/>
                <a:gd name="T1" fmla="*/ 0 h 161"/>
                <a:gd name="T2" fmla="*/ 51 w 346"/>
                <a:gd name="T3" fmla="*/ 58 h 161"/>
                <a:gd name="T4" fmla="*/ 99 w 346"/>
                <a:gd name="T5" fmla="*/ 80 h 161"/>
                <a:gd name="T6" fmla="*/ 155 w 346"/>
                <a:gd name="T7" fmla="*/ 114 h 161"/>
                <a:gd name="T8" fmla="*/ 167 w 346"/>
                <a:gd name="T9" fmla="*/ 122 h 161"/>
                <a:gd name="T10" fmla="*/ 267 w 346"/>
                <a:gd name="T11" fmla="*/ 150 h 161"/>
                <a:gd name="T12" fmla="*/ 315 w 346"/>
                <a:gd name="T13" fmla="*/ 160 h 161"/>
                <a:gd name="T14" fmla="*/ 335 w 346"/>
                <a:gd name="T15" fmla="*/ 152 h 161"/>
                <a:gd name="T16" fmla="*/ 343 w 346"/>
                <a:gd name="T17" fmla="*/ 134 h 161"/>
                <a:gd name="T18" fmla="*/ 321 w 346"/>
                <a:gd name="T19" fmla="*/ 76 h 161"/>
                <a:gd name="T20" fmla="*/ 249 w 346"/>
                <a:gd name="T21" fmla="*/ 58 h 161"/>
                <a:gd name="T22" fmla="*/ 217 w 346"/>
                <a:gd name="T23" fmla="*/ 48 h 161"/>
                <a:gd name="T24" fmla="*/ 205 w 346"/>
                <a:gd name="T25" fmla="*/ 44 h 161"/>
                <a:gd name="T26" fmla="*/ 167 w 346"/>
                <a:gd name="T27" fmla="*/ 32 h 161"/>
                <a:gd name="T28" fmla="*/ 87 w 346"/>
                <a:gd name="T29" fmla="*/ 24 h 161"/>
                <a:gd name="T30" fmla="*/ 51 w 346"/>
                <a:gd name="T31" fmla="*/ 16 h 161"/>
                <a:gd name="T32" fmla="*/ 9 w 346"/>
                <a:gd name="T33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6" h="161">
                  <a:moveTo>
                    <a:pt x="9" y="0"/>
                  </a:moveTo>
                  <a:cubicBezTo>
                    <a:pt x="0" y="28"/>
                    <a:pt x="28" y="50"/>
                    <a:pt x="51" y="58"/>
                  </a:cubicBezTo>
                  <a:cubicBezTo>
                    <a:pt x="65" y="69"/>
                    <a:pt x="84" y="70"/>
                    <a:pt x="99" y="80"/>
                  </a:cubicBezTo>
                  <a:cubicBezTo>
                    <a:pt x="110" y="97"/>
                    <a:pt x="135" y="107"/>
                    <a:pt x="155" y="114"/>
                  </a:cubicBezTo>
                  <a:cubicBezTo>
                    <a:pt x="160" y="116"/>
                    <a:pt x="162" y="121"/>
                    <a:pt x="167" y="122"/>
                  </a:cubicBezTo>
                  <a:cubicBezTo>
                    <a:pt x="201" y="130"/>
                    <a:pt x="234" y="139"/>
                    <a:pt x="267" y="150"/>
                  </a:cubicBezTo>
                  <a:cubicBezTo>
                    <a:pt x="283" y="155"/>
                    <a:pt x="299" y="155"/>
                    <a:pt x="315" y="160"/>
                  </a:cubicBezTo>
                  <a:cubicBezTo>
                    <a:pt x="329" y="158"/>
                    <a:pt x="327" y="161"/>
                    <a:pt x="335" y="152"/>
                  </a:cubicBezTo>
                  <a:cubicBezTo>
                    <a:pt x="339" y="147"/>
                    <a:pt x="343" y="134"/>
                    <a:pt x="343" y="134"/>
                  </a:cubicBezTo>
                  <a:cubicBezTo>
                    <a:pt x="346" y="114"/>
                    <a:pt x="345" y="81"/>
                    <a:pt x="321" y="76"/>
                  </a:cubicBezTo>
                  <a:cubicBezTo>
                    <a:pt x="309" y="59"/>
                    <a:pt x="268" y="63"/>
                    <a:pt x="249" y="58"/>
                  </a:cubicBezTo>
                  <a:cubicBezTo>
                    <a:pt x="238" y="55"/>
                    <a:pt x="228" y="51"/>
                    <a:pt x="217" y="48"/>
                  </a:cubicBezTo>
                  <a:cubicBezTo>
                    <a:pt x="213" y="47"/>
                    <a:pt x="205" y="44"/>
                    <a:pt x="205" y="44"/>
                  </a:cubicBezTo>
                  <a:cubicBezTo>
                    <a:pt x="197" y="32"/>
                    <a:pt x="181" y="34"/>
                    <a:pt x="167" y="32"/>
                  </a:cubicBezTo>
                  <a:cubicBezTo>
                    <a:pt x="141" y="28"/>
                    <a:pt x="114" y="26"/>
                    <a:pt x="87" y="24"/>
                  </a:cubicBezTo>
                  <a:cubicBezTo>
                    <a:pt x="75" y="21"/>
                    <a:pt x="63" y="19"/>
                    <a:pt x="51" y="16"/>
                  </a:cubicBezTo>
                  <a:cubicBezTo>
                    <a:pt x="39" y="8"/>
                    <a:pt x="23" y="5"/>
                    <a:pt x="9" y="0"/>
                  </a:cubicBezTo>
                  <a:close/>
                </a:path>
              </a:pathLst>
            </a:custGeom>
            <a:solidFill>
              <a:srgbClr val="FDF7E3"/>
            </a:solidFill>
            <a:ln w="19050" cap="flat" cmpd="sng">
              <a:solidFill>
                <a:srgbClr val="FDF7E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68" name="Freeform 48"/>
            <p:cNvSpPr>
              <a:spLocks/>
            </p:cNvSpPr>
            <p:nvPr/>
          </p:nvSpPr>
          <p:spPr bwMode="auto">
            <a:xfrm>
              <a:off x="6224588" y="4733925"/>
              <a:ext cx="358775" cy="398463"/>
            </a:xfrm>
            <a:custGeom>
              <a:avLst/>
              <a:gdLst>
                <a:gd name="T0" fmla="*/ 72 w 226"/>
                <a:gd name="T1" fmla="*/ 0 h 251"/>
                <a:gd name="T2" fmla="*/ 58 w 226"/>
                <a:gd name="T3" fmla="*/ 4 h 251"/>
                <a:gd name="T4" fmla="*/ 53 w 226"/>
                <a:gd name="T5" fmla="*/ 19 h 251"/>
                <a:gd name="T6" fmla="*/ 24 w 226"/>
                <a:gd name="T7" fmla="*/ 29 h 251"/>
                <a:gd name="T8" fmla="*/ 116 w 226"/>
                <a:gd name="T9" fmla="*/ 222 h 251"/>
                <a:gd name="T10" fmla="*/ 155 w 226"/>
                <a:gd name="T11" fmla="*/ 237 h 251"/>
                <a:gd name="T12" fmla="*/ 184 w 226"/>
                <a:gd name="T13" fmla="*/ 247 h 251"/>
                <a:gd name="T14" fmla="*/ 213 w 226"/>
                <a:gd name="T15" fmla="*/ 242 h 251"/>
                <a:gd name="T16" fmla="*/ 184 w 226"/>
                <a:gd name="T17" fmla="*/ 135 h 251"/>
                <a:gd name="T18" fmla="*/ 159 w 226"/>
                <a:gd name="T19" fmla="*/ 87 h 251"/>
                <a:gd name="T20" fmla="*/ 126 w 226"/>
                <a:gd name="T21" fmla="*/ 29 h 251"/>
                <a:gd name="T22" fmla="*/ 72 w 226"/>
                <a:gd name="T2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6" h="251">
                  <a:moveTo>
                    <a:pt x="72" y="0"/>
                  </a:moveTo>
                  <a:cubicBezTo>
                    <a:pt x="67" y="1"/>
                    <a:pt x="61" y="1"/>
                    <a:pt x="58" y="4"/>
                  </a:cubicBezTo>
                  <a:cubicBezTo>
                    <a:pt x="54" y="8"/>
                    <a:pt x="57" y="16"/>
                    <a:pt x="53" y="19"/>
                  </a:cubicBezTo>
                  <a:cubicBezTo>
                    <a:pt x="45" y="25"/>
                    <a:pt x="24" y="29"/>
                    <a:pt x="24" y="29"/>
                  </a:cubicBezTo>
                  <a:cubicBezTo>
                    <a:pt x="0" y="97"/>
                    <a:pt x="46" y="199"/>
                    <a:pt x="116" y="222"/>
                  </a:cubicBezTo>
                  <a:cubicBezTo>
                    <a:pt x="141" y="240"/>
                    <a:pt x="119" y="227"/>
                    <a:pt x="155" y="237"/>
                  </a:cubicBezTo>
                  <a:cubicBezTo>
                    <a:pt x="165" y="240"/>
                    <a:pt x="184" y="247"/>
                    <a:pt x="184" y="247"/>
                  </a:cubicBezTo>
                  <a:cubicBezTo>
                    <a:pt x="194" y="245"/>
                    <a:pt x="210" y="251"/>
                    <a:pt x="213" y="242"/>
                  </a:cubicBezTo>
                  <a:cubicBezTo>
                    <a:pt x="226" y="207"/>
                    <a:pt x="201" y="164"/>
                    <a:pt x="184" y="135"/>
                  </a:cubicBezTo>
                  <a:cubicBezTo>
                    <a:pt x="179" y="118"/>
                    <a:pt x="159" y="87"/>
                    <a:pt x="159" y="87"/>
                  </a:cubicBezTo>
                  <a:cubicBezTo>
                    <a:pt x="153" y="65"/>
                    <a:pt x="142" y="45"/>
                    <a:pt x="126" y="29"/>
                  </a:cubicBezTo>
                  <a:cubicBezTo>
                    <a:pt x="118" y="4"/>
                    <a:pt x="95" y="5"/>
                    <a:pt x="72" y="0"/>
                  </a:cubicBezTo>
                  <a:close/>
                </a:path>
              </a:pathLst>
            </a:custGeom>
            <a:solidFill>
              <a:srgbClr val="FDF7E3"/>
            </a:solidFill>
            <a:ln w="19050" cap="flat" cmpd="sng">
              <a:solidFill>
                <a:srgbClr val="FDF7E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</p:grpSp>
      <p:grpSp>
        <p:nvGrpSpPr>
          <p:cNvPr id="69" name="Groupe 68"/>
          <p:cNvGrpSpPr/>
          <p:nvPr/>
        </p:nvGrpSpPr>
        <p:grpSpPr>
          <a:xfrm>
            <a:off x="1984375" y="2294087"/>
            <a:ext cx="6919913" cy="4117975"/>
            <a:chOff x="1984375" y="1944688"/>
            <a:chExt cx="6919913" cy="4117975"/>
          </a:xfrm>
        </p:grpSpPr>
        <p:pic>
          <p:nvPicPr>
            <p:cNvPr id="70" name="Picture 31" descr="PrincipesParaMirror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4375" y="2495550"/>
              <a:ext cx="5173663" cy="3144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 Box 32"/>
            <p:cNvSpPr txBox="1">
              <a:spLocks noChangeArrowheads="1"/>
            </p:cNvSpPr>
            <p:nvPr/>
          </p:nvSpPr>
          <p:spPr bwMode="auto">
            <a:xfrm>
              <a:off x="4378325" y="1944688"/>
              <a:ext cx="2138363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31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600" b="1" dirty="0" err="1">
                  <a:solidFill>
                    <a:srgbClr val="3C393B"/>
                  </a:solidFill>
                </a:rPr>
                <a:t>Effecteur</a:t>
              </a:r>
              <a:endParaRPr lang="en-US" sz="1600" b="1" dirty="0">
                <a:solidFill>
                  <a:srgbClr val="3C393B"/>
                </a:solidFill>
              </a:endParaRPr>
            </a:p>
          </p:txBody>
        </p:sp>
        <p:sp>
          <p:nvSpPr>
            <p:cNvPr id="72" name="Text Box 33"/>
            <p:cNvSpPr txBox="1">
              <a:spLocks noChangeArrowheads="1"/>
            </p:cNvSpPr>
            <p:nvPr/>
          </p:nvSpPr>
          <p:spPr bwMode="auto">
            <a:xfrm>
              <a:off x="5089525" y="5726113"/>
              <a:ext cx="137795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31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600" b="1">
                  <a:solidFill>
                    <a:srgbClr val="3C393B"/>
                  </a:solidFill>
                </a:rPr>
                <a:t>Incision</a:t>
              </a:r>
            </a:p>
          </p:txBody>
        </p:sp>
        <p:sp>
          <p:nvSpPr>
            <p:cNvPr id="73" name="Freeform 34"/>
            <p:cNvSpPr>
              <a:spLocks/>
            </p:cNvSpPr>
            <p:nvPr/>
          </p:nvSpPr>
          <p:spPr bwMode="auto">
            <a:xfrm>
              <a:off x="2895600" y="2498725"/>
              <a:ext cx="2439988" cy="1398588"/>
            </a:xfrm>
            <a:custGeom>
              <a:avLst/>
              <a:gdLst>
                <a:gd name="T0" fmla="*/ 615 w 1537"/>
                <a:gd name="T1" fmla="*/ 861 h 881"/>
                <a:gd name="T2" fmla="*/ 490 w 1537"/>
                <a:gd name="T3" fmla="*/ 823 h 881"/>
                <a:gd name="T4" fmla="*/ 364 w 1537"/>
                <a:gd name="T5" fmla="*/ 735 h 881"/>
                <a:gd name="T6" fmla="*/ 301 w 1537"/>
                <a:gd name="T7" fmla="*/ 682 h 881"/>
                <a:gd name="T8" fmla="*/ 243 w 1537"/>
                <a:gd name="T9" fmla="*/ 605 h 881"/>
                <a:gd name="T10" fmla="*/ 209 w 1537"/>
                <a:gd name="T11" fmla="*/ 561 h 881"/>
                <a:gd name="T12" fmla="*/ 189 w 1537"/>
                <a:gd name="T13" fmla="*/ 537 h 881"/>
                <a:gd name="T14" fmla="*/ 185 w 1537"/>
                <a:gd name="T15" fmla="*/ 518 h 881"/>
                <a:gd name="T16" fmla="*/ 160 w 1537"/>
                <a:gd name="T17" fmla="*/ 484 h 881"/>
                <a:gd name="T18" fmla="*/ 126 w 1537"/>
                <a:gd name="T19" fmla="*/ 406 h 881"/>
                <a:gd name="T20" fmla="*/ 73 w 1537"/>
                <a:gd name="T21" fmla="*/ 261 h 881"/>
                <a:gd name="T22" fmla="*/ 54 w 1537"/>
                <a:gd name="T23" fmla="*/ 213 h 881"/>
                <a:gd name="T24" fmla="*/ 25 w 1537"/>
                <a:gd name="T25" fmla="*/ 121 h 881"/>
                <a:gd name="T26" fmla="*/ 39 w 1537"/>
                <a:gd name="T27" fmla="*/ 0 h 881"/>
                <a:gd name="T28" fmla="*/ 296 w 1537"/>
                <a:gd name="T29" fmla="*/ 19 h 881"/>
                <a:gd name="T30" fmla="*/ 373 w 1537"/>
                <a:gd name="T31" fmla="*/ 43 h 881"/>
                <a:gd name="T32" fmla="*/ 456 w 1537"/>
                <a:gd name="T33" fmla="*/ 150 h 881"/>
                <a:gd name="T34" fmla="*/ 480 w 1537"/>
                <a:gd name="T35" fmla="*/ 198 h 881"/>
                <a:gd name="T36" fmla="*/ 514 w 1537"/>
                <a:gd name="T37" fmla="*/ 256 h 881"/>
                <a:gd name="T38" fmla="*/ 533 w 1537"/>
                <a:gd name="T39" fmla="*/ 276 h 881"/>
                <a:gd name="T40" fmla="*/ 562 w 1537"/>
                <a:gd name="T41" fmla="*/ 324 h 881"/>
                <a:gd name="T42" fmla="*/ 596 w 1537"/>
                <a:gd name="T43" fmla="*/ 392 h 881"/>
                <a:gd name="T44" fmla="*/ 611 w 1537"/>
                <a:gd name="T45" fmla="*/ 421 h 881"/>
                <a:gd name="T46" fmla="*/ 620 w 1537"/>
                <a:gd name="T47" fmla="*/ 455 h 881"/>
                <a:gd name="T48" fmla="*/ 635 w 1537"/>
                <a:gd name="T49" fmla="*/ 464 h 881"/>
                <a:gd name="T50" fmla="*/ 664 w 1537"/>
                <a:gd name="T51" fmla="*/ 537 h 881"/>
                <a:gd name="T52" fmla="*/ 712 w 1537"/>
                <a:gd name="T53" fmla="*/ 605 h 881"/>
                <a:gd name="T54" fmla="*/ 756 w 1537"/>
                <a:gd name="T55" fmla="*/ 629 h 881"/>
                <a:gd name="T56" fmla="*/ 833 w 1537"/>
                <a:gd name="T57" fmla="*/ 624 h 881"/>
                <a:gd name="T58" fmla="*/ 882 w 1537"/>
                <a:gd name="T59" fmla="*/ 532 h 881"/>
                <a:gd name="T60" fmla="*/ 940 w 1537"/>
                <a:gd name="T61" fmla="*/ 474 h 881"/>
                <a:gd name="T62" fmla="*/ 1003 w 1537"/>
                <a:gd name="T63" fmla="*/ 411 h 881"/>
                <a:gd name="T64" fmla="*/ 1066 w 1537"/>
                <a:gd name="T65" fmla="*/ 358 h 881"/>
                <a:gd name="T66" fmla="*/ 1104 w 1537"/>
                <a:gd name="T67" fmla="*/ 339 h 881"/>
                <a:gd name="T68" fmla="*/ 1153 w 1537"/>
                <a:gd name="T69" fmla="*/ 310 h 881"/>
                <a:gd name="T70" fmla="*/ 1351 w 1537"/>
                <a:gd name="T71" fmla="*/ 242 h 881"/>
                <a:gd name="T72" fmla="*/ 1443 w 1537"/>
                <a:gd name="T73" fmla="*/ 247 h 881"/>
                <a:gd name="T74" fmla="*/ 1458 w 1537"/>
                <a:gd name="T75" fmla="*/ 251 h 881"/>
                <a:gd name="T76" fmla="*/ 1462 w 1537"/>
                <a:gd name="T77" fmla="*/ 266 h 881"/>
                <a:gd name="T78" fmla="*/ 1516 w 1537"/>
                <a:gd name="T79" fmla="*/ 285 h 881"/>
                <a:gd name="T80" fmla="*/ 1525 w 1537"/>
                <a:gd name="T81" fmla="*/ 353 h 881"/>
                <a:gd name="T82" fmla="*/ 1467 w 1537"/>
                <a:gd name="T83" fmla="*/ 377 h 881"/>
                <a:gd name="T84" fmla="*/ 1375 w 1537"/>
                <a:gd name="T85" fmla="*/ 445 h 881"/>
                <a:gd name="T86" fmla="*/ 1337 w 1537"/>
                <a:gd name="T87" fmla="*/ 474 h 881"/>
                <a:gd name="T88" fmla="*/ 1235 w 1537"/>
                <a:gd name="T89" fmla="*/ 542 h 881"/>
                <a:gd name="T90" fmla="*/ 1124 w 1537"/>
                <a:gd name="T91" fmla="*/ 595 h 881"/>
                <a:gd name="T92" fmla="*/ 1075 w 1537"/>
                <a:gd name="T93" fmla="*/ 614 h 881"/>
                <a:gd name="T94" fmla="*/ 993 w 1537"/>
                <a:gd name="T95" fmla="*/ 585 h 881"/>
                <a:gd name="T96" fmla="*/ 916 w 1537"/>
                <a:gd name="T97" fmla="*/ 628 h 881"/>
                <a:gd name="T98" fmla="*/ 794 w 1537"/>
                <a:gd name="T99" fmla="*/ 726 h 881"/>
                <a:gd name="T100" fmla="*/ 756 w 1537"/>
                <a:gd name="T101" fmla="*/ 755 h 881"/>
                <a:gd name="T102" fmla="*/ 727 w 1537"/>
                <a:gd name="T103" fmla="*/ 765 h 881"/>
                <a:gd name="T104" fmla="*/ 678 w 1537"/>
                <a:gd name="T105" fmla="*/ 861 h 881"/>
                <a:gd name="T106" fmla="*/ 635 w 1537"/>
                <a:gd name="T107" fmla="*/ 881 h 881"/>
                <a:gd name="T108" fmla="*/ 615 w 1537"/>
                <a:gd name="T109" fmla="*/ 861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37" h="881">
                  <a:moveTo>
                    <a:pt x="615" y="861"/>
                  </a:moveTo>
                  <a:cubicBezTo>
                    <a:pt x="568" y="855"/>
                    <a:pt x="535" y="836"/>
                    <a:pt x="490" y="823"/>
                  </a:cubicBezTo>
                  <a:cubicBezTo>
                    <a:pt x="453" y="786"/>
                    <a:pt x="403" y="768"/>
                    <a:pt x="364" y="735"/>
                  </a:cubicBezTo>
                  <a:cubicBezTo>
                    <a:pt x="344" y="718"/>
                    <a:pt x="325" y="690"/>
                    <a:pt x="301" y="682"/>
                  </a:cubicBezTo>
                  <a:cubicBezTo>
                    <a:pt x="282" y="655"/>
                    <a:pt x="266" y="628"/>
                    <a:pt x="243" y="605"/>
                  </a:cubicBezTo>
                  <a:cubicBezTo>
                    <a:pt x="236" y="585"/>
                    <a:pt x="223" y="576"/>
                    <a:pt x="209" y="561"/>
                  </a:cubicBezTo>
                  <a:cubicBezTo>
                    <a:pt x="191" y="512"/>
                    <a:pt x="221" y="586"/>
                    <a:pt x="189" y="537"/>
                  </a:cubicBezTo>
                  <a:cubicBezTo>
                    <a:pt x="185" y="532"/>
                    <a:pt x="187" y="524"/>
                    <a:pt x="185" y="518"/>
                  </a:cubicBezTo>
                  <a:cubicBezTo>
                    <a:pt x="177" y="497"/>
                    <a:pt x="175" y="498"/>
                    <a:pt x="160" y="484"/>
                  </a:cubicBezTo>
                  <a:cubicBezTo>
                    <a:pt x="152" y="455"/>
                    <a:pt x="143" y="431"/>
                    <a:pt x="126" y="406"/>
                  </a:cubicBezTo>
                  <a:cubicBezTo>
                    <a:pt x="115" y="355"/>
                    <a:pt x="97" y="307"/>
                    <a:pt x="73" y="261"/>
                  </a:cubicBezTo>
                  <a:cubicBezTo>
                    <a:pt x="64" y="244"/>
                    <a:pt x="65" y="229"/>
                    <a:pt x="54" y="213"/>
                  </a:cubicBezTo>
                  <a:cubicBezTo>
                    <a:pt x="48" y="183"/>
                    <a:pt x="43" y="146"/>
                    <a:pt x="25" y="121"/>
                  </a:cubicBezTo>
                  <a:cubicBezTo>
                    <a:pt x="11" y="80"/>
                    <a:pt x="0" y="25"/>
                    <a:pt x="39" y="0"/>
                  </a:cubicBezTo>
                  <a:cubicBezTo>
                    <a:pt x="130" y="3"/>
                    <a:pt x="209" y="4"/>
                    <a:pt x="296" y="19"/>
                  </a:cubicBezTo>
                  <a:cubicBezTo>
                    <a:pt x="322" y="28"/>
                    <a:pt x="348" y="31"/>
                    <a:pt x="373" y="43"/>
                  </a:cubicBezTo>
                  <a:cubicBezTo>
                    <a:pt x="406" y="76"/>
                    <a:pt x="429" y="113"/>
                    <a:pt x="456" y="150"/>
                  </a:cubicBezTo>
                  <a:cubicBezTo>
                    <a:pt x="467" y="165"/>
                    <a:pt x="469" y="183"/>
                    <a:pt x="480" y="198"/>
                  </a:cubicBezTo>
                  <a:cubicBezTo>
                    <a:pt x="489" y="224"/>
                    <a:pt x="490" y="241"/>
                    <a:pt x="514" y="256"/>
                  </a:cubicBezTo>
                  <a:cubicBezTo>
                    <a:pt x="527" y="295"/>
                    <a:pt x="508" y="251"/>
                    <a:pt x="533" y="276"/>
                  </a:cubicBezTo>
                  <a:cubicBezTo>
                    <a:pt x="543" y="286"/>
                    <a:pt x="547" y="309"/>
                    <a:pt x="562" y="324"/>
                  </a:cubicBezTo>
                  <a:cubicBezTo>
                    <a:pt x="570" y="349"/>
                    <a:pt x="578" y="374"/>
                    <a:pt x="596" y="392"/>
                  </a:cubicBezTo>
                  <a:cubicBezTo>
                    <a:pt x="611" y="435"/>
                    <a:pt x="588" y="374"/>
                    <a:pt x="611" y="421"/>
                  </a:cubicBezTo>
                  <a:cubicBezTo>
                    <a:pt x="616" y="432"/>
                    <a:pt x="613" y="445"/>
                    <a:pt x="620" y="455"/>
                  </a:cubicBezTo>
                  <a:cubicBezTo>
                    <a:pt x="623" y="460"/>
                    <a:pt x="630" y="461"/>
                    <a:pt x="635" y="464"/>
                  </a:cubicBezTo>
                  <a:cubicBezTo>
                    <a:pt x="642" y="492"/>
                    <a:pt x="647" y="513"/>
                    <a:pt x="664" y="537"/>
                  </a:cubicBezTo>
                  <a:cubicBezTo>
                    <a:pt x="673" y="564"/>
                    <a:pt x="683" y="595"/>
                    <a:pt x="712" y="605"/>
                  </a:cubicBezTo>
                  <a:cubicBezTo>
                    <a:pt x="725" y="624"/>
                    <a:pt x="734" y="623"/>
                    <a:pt x="756" y="629"/>
                  </a:cubicBezTo>
                  <a:cubicBezTo>
                    <a:pt x="782" y="627"/>
                    <a:pt x="807" y="627"/>
                    <a:pt x="833" y="624"/>
                  </a:cubicBezTo>
                  <a:cubicBezTo>
                    <a:pt x="869" y="620"/>
                    <a:pt x="865" y="557"/>
                    <a:pt x="882" y="532"/>
                  </a:cubicBezTo>
                  <a:cubicBezTo>
                    <a:pt x="888" y="512"/>
                    <a:pt x="920" y="481"/>
                    <a:pt x="940" y="474"/>
                  </a:cubicBezTo>
                  <a:cubicBezTo>
                    <a:pt x="948" y="453"/>
                    <a:pt x="982" y="418"/>
                    <a:pt x="1003" y="411"/>
                  </a:cubicBezTo>
                  <a:cubicBezTo>
                    <a:pt x="1026" y="395"/>
                    <a:pt x="1042" y="371"/>
                    <a:pt x="1066" y="358"/>
                  </a:cubicBezTo>
                  <a:cubicBezTo>
                    <a:pt x="1078" y="351"/>
                    <a:pt x="1104" y="339"/>
                    <a:pt x="1104" y="339"/>
                  </a:cubicBezTo>
                  <a:cubicBezTo>
                    <a:pt x="1120" y="323"/>
                    <a:pt x="1132" y="316"/>
                    <a:pt x="1153" y="310"/>
                  </a:cubicBezTo>
                  <a:cubicBezTo>
                    <a:pt x="1201" y="259"/>
                    <a:pt x="1288" y="264"/>
                    <a:pt x="1351" y="242"/>
                  </a:cubicBezTo>
                  <a:cubicBezTo>
                    <a:pt x="1382" y="244"/>
                    <a:pt x="1412" y="244"/>
                    <a:pt x="1443" y="247"/>
                  </a:cubicBezTo>
                  <a:cubicBezTo>
                    <a:pt x="1448" y="247"/>
                    <a:pt x="1454" y="247"/>
                    <a:pt x="1458" y="251"/>
                  </a:cubicBezTo>
                  <a:cubicBezTo>
                    <a:pt x="1462" y="255"/>
                    <a:pt x="1459" y="262"/>
                    <a:pt x="1462" y="266"/>
                  </a:cubicBezTo>
                  <a:cubicBezTo>
                    <a:pt x="1474" y="281"/>
                    <a:pt x="1499" y="279"/>
                    <a:pt x="1516" y="285"/>
                  </a:cubicBezTo>
                  <a:cubicBezTo>
                    <a:pt x="1530" y="309"/>
                    <a:pt x="1537" y="323"/>
                    <a:pt x="1525" y="353"/>
                  </a:cubicBezTo>
                  <a:cubicBezTo>
                    <a:pt x="1519" y="367"/>
                    <a:pt x="1480" y="373"/>
                    <a:pt x="1467" y="377"/>
                  </a:cubicBezTo>
                  <a:cubicBezTo>
                    <a:pt x="1435" y="399"/>
                    <a:pt x="1406" y="423"/>
                    <a:pt x="1375" y="445"/>
                  </a:cubicBezTo>
                  <a:cubicBezTo>
                    <a:pt x="1360" y="455"/>
                    <a:pt x="1354" y="468"/>
                    <a:pt x="1337" y="474"/>
                  </a:cubicBezTo>
                  <a:cubicBezTo>
                    <a:pt x="1311" y="500"/>
                    <a:pt x="1271" y="529"/>
                    <a:pt x="1235" y="542"/>
                  </a:cubicBezTo>
                  <a:cubicBezTo>
                    <a:pt x="1205" y="570"/>
                    <a:pt x="1160" y="576"/>
                    <a:pt x="1124" y="595"/>
                  </a:cubicBezTo>
                  <a:cubicBezTo>
                    <a:pt x="1108" y="603"/>
                    <a:pt x="1075" y="614"/>
                    <a:pt x="1075" y="614"/>
                  </a:cubicBezTo>
                  <a:cubicBezTo>
                    <a:pt x="1050" y="632"/>
                    <a:pt x="1023" y="577"/>
                    <a:pt x="993" y="585"/>
                  </a:cubicBezTo>
                  <a:cubicBezTo>
                    <a:pt x="958" y="610"/>
                    <a:pt x="957" y="625"/>
                    <a:pt x="916" y="628"/>
                  </a:cubicBezTo>
                  <a:cubicBezTo>
                    <a:pt x="895" y="642"/>
                    <a:pt x="815" y="712"/>
                    <a:pt x="794" y="726"/>
                  </a:cubicBezTo>
                  <a:cubicBezTo>
                    <a:pt x="785" y="740"/>
                    <a:pt x="772" y="748"/>
                    <a:pt x="756" y="755"/>
                  </a:cubicBezTo>
                  <a:cubicBezTo>
                    <a:pt x="747" y="759"/>
                    <a:pt x="727" y="765"/>
                    <a:pt x="727" y="765"/>
                  </a:cubicBezTo>
                  <a:cubicBezTo>
                    <a:pt x="714" y="813"/>
                    <a:pt x="723" y="834"/>
                    <a:pt x="678" y="861"/>
                  </a:cubicBezTo>
                  <a:cubicBezTo>
                    <a:pt x="666" y="881"/>
                    <a:pt x="657" y="881"/>
                    <a:pt x="635" y="881"/>
                  </a:cubicBezTo>
                  <a:lnTo>
                    <a:pt x="615" y="861"/>
                  </a:lnTo>
                  <a:close/>
                </a:path>
              </a:pathLst>
            </a:custGeom>
            <a:solidFill>
              <a:srgbClr val="FDF7E3"/>
            </a:solidFill>
            <a:ln w="19050" cap="flat" cmpd="sng">
              <a:solidFill>
                <a:srgbClr val="FDF7E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74" name="Line 35"/>
            <p:cNvSpPr>
              <a:spLocks noChangeShapeType="1"/>
            </p:cNvSpPr>
            <p:nvPr/>
          </p:nvSpPr>
          <p:spPr bwMode="auto">
            <a:xfrm>
              <a:off x="5075238" y="2281238"/>
              <a:ext cx="322262" cy="1074737"/>
            </a:xfrm>
            <a:prstGeom prst="line">
              <a:avLst/>
            </a:prstGeom>
            <a:noFill/>
            <a:ln w="31750">
              <a:solidFill>
                <a:srgbClr val="3C393B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75" name="Freeform 36"/>
            <p:cNvSpPr>
              <a:spLocks/>
            </p:cNvSpPr>
            <p:nvPr/>
          </p:nvSpPr>
          <p:spPr bwMode="auto">
            <a:xfrm>
              <a:off x="3790950" y="3790950"/>
              <a:ext cx="787400" cy="520700"/>
            </a:xfrm>
            <a:custGeom>
              <a:avLst/>
              <a:gdLst>
                <a:gd name="T0" fmla="*/ 0 w 496"/>
                <a:gd name="T1" fmla="*/ 210 h 328"/>
                <a:gd name="T2" fmla="*/ 16 w 496"/>
                <a:gd name="T3" fmla="*/ 198 h 328"/>
                <a:gd name="T4" fmla="*/ 26 w 496"/>
                <a:gd name="T5" fmla="*/ 190 h 328"/>
                <a:gd name="T6" fmla="*/ 48 w 496"/>
                <a:gd name="T7" fmla="*/ 170 h 328"/>
                <a:gd name="T8" fmla="*/ 102 w 496"/>
                <a:gd name="T9" fmla="*/ 152 h 328"/>
                <a:gd name="T10" fmla="*/ 126 w 496"/>
                <a:gd name="T11" fmla="*/ 132 h 328"/>
                <a:gd name="T12" fmla="*/ 138 w 496"/>
                <a:gd name="T13" fmla="*/ 114 h 328"/>
                <a:gd name="T14" fmla="*/ 142 w 496"/>
                <a:gd name="T15" fmla="*/ 102 h 328"/>
                <a:gd name="T16" fmla="*/ 152 w 496"/>
                <a:gd name="T17" fmla="*/ 58 h 328"/>
                <a:gd name="T18" fmla="*/ 180 w 496"/>
                <a:gd name="T19" fmla="*/ 20 h 328"/>
                <a:gd name="T20" fmla="*/ 270 w 496"/>
                <a:gd name="T21" fmla="*/ 0 h 328"/>
                <a:gd name="T22" fmla="*/ 318 w 496"/>
                <a:gd name="T23" fmla="*/ 2 h 328"/>
                <a:gd name="T24" fmla="*/ 412 w 496"/>
                <a:gd name="T25" fmla="*/ 52 h 328"/>
                <a:gd name="T26" fmla="*/ 450 w 496"/>
                <a:gd name="T27" fmla="*/ 98 h 328"/>
                <a:gd name="T28" fmla="*/ 482 w 496"/>
                <a:gd name="T29" fmla="*/ 160 h 328"/>
                <a:gd name="T30" fmla="*/ 460 w 496"/>
                <a:gd name="T31" fmla="*/ 284 h 328"/>
                <a:gd name="T32" fmla="*/ 396 w 496"/>
                <a:gd name="T33" fmla="*/ 322 h 328"/>
                <a:gd name="T34" fmla="*/ 368 w 496"/>
                <a:gd name="T35" fmla="*/ 326 h 328"/>
                <a:gd name="T36" fmla="*/ 384 w 496"/>
                <a:gd name="T37" fmla="*/ 312 h 328"/>
                <a:gd name="T38" fmla="*/ 378 w 496"/>
                <a:gd name="T39" fmla="*/ 250 h 328"/>
                <a:gd name="T40" fmla="*/ 348 w 496"/>
                <a:gd name="T41" fmla="*/ 256 h 328"/>
                <a:gd name="T42" fmla="*/ 332 w 496"/>
                <a:gd name="T43" fmla="*/ 328 h 328"/>
                <a:gd name="T44" fmla="*/ 310 w 496"/>
                <a:gd name="T45" fmla="*/ 326 h 328"/>
                <a:gd name="T46" fmla="*/ 298 w 496"/>
                <a:gd name="T47" fmla="*/ 322 h 328"/>
                <a:gd name="T48" fmla="*/ 194 w 496"/>
                <a:gd name="T49" fmla="*/ 290 h 328"/>
                <a:gd name="T50" fmla="*/ 158 w 496"/>
                <a:gd name="T51" fmla="*/ 284 h 328"/>
                <a:gd name="T52" fmla="*/ 116 w 496"/>
                <a:gd name="T53" fmla="*/ 280 h 328"/>
                <a:gd name="T54" fmla="*/ 60 w 496"/>
                <a:gd name="T55" fmla="*/ 266 h 328"/>
                <a:gd name="T56" fmla="*/ 24 w 496"/>
                <a:gd name="T57" fmla="*/ 244 h 328"/>
                <a:gd name="T58" fmla="*/ 12 w 496"/>
                <a:gd name="T59" fmla="*/ 236 h 328"/>
                <a:gd name="T60" fmla="*/ 0 w 496"/>
                <a:gd name="T61" fmla="*/ 21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96" h="328">
                  <a:moveTo>
                    <a:pt x="0" y="210"/>
                  </a:moveTo>
                  <a:cubicBezTo>
                    <a:pt x="7" y="206"/>
                    <a:pt x="8" y="201"/>
                    <a:pt x="16" y="198"/>
                  </a:cubicBezTo>
                  <a:cubicBezTo>
                    <a:pt x="27" y="181"/>
                    <a:pt x="12" y="201"/>
                    <a:pt x="26" y="190"/>
                  </a:cubicBezTo>
                  <a:cubicBezTo>
                    <a:pt x="33" y="184"/>
                    <a:pt x="39" y="174"/>
                    <a:pt x="48" y="170"/>
                  </a:cubicBezTo>
                  <a:cubicBezTo>
                    <a:pt x="65" y="163"/>
                    <a:pt x="86" y="163"/>
                    <a:pt x="102" y="152"/>
                  </a:cubicBezTo>
                  <a:cubicBezTo>
                    <a:pt x="111" y="146"/>
                    <a:pt x="117" y="138"/>
                    <a:pt x="126" y="132"/>
                  </a:cubicBezTo>
                  <a:cubicBezTo>
                    <a:pt x="130" y="126"/>
                    <a:pt x="136" y="121"/>
                    <a:pt x="138" y="114"/>
                  </a:cubicBezTo>
                  <a:cubicBezTo>
                    <a:pt x="139" y="110"/>
                    <a:pt x="142" y="102"/>
                    <a:pt x="142" y="102"/>
                  </a:cubicBezTo>
                  <a:cubicBezTo>
                    <a:pt x="143" y="83"/>
                    <a:pt x="137" y="68"/>
                    <a:pt x="152" y="58"/>
                  </a:cubicBezTo>
                  <a:cubicBezTo>
                    <a:pt x="156" y="47"/>
                    <a:pt x="169" y="24"/>
                    <a:pt x="180" y="20"/>
                  </a:cubicBezTo>
                  <a:cubicBezTo>
                    <a:pt x="197" y="3"/>
                    <a:pt x="247" y="2"/>
                    <a:pt x="270" y="0"/>
                  </a:cubicBezTo>
                  <a:cubicBezTo>
                    <a:pt x="286" y="1"/>
                    <a:pt x="302" y="1"/>
                    <a:pt x="318" y="2"/>
                  </a:cubicBezTo>
                  <a:cubicBezTo>
                    <a:pt x="343" y="4"/>
                    <a:pt x="388" y="38"/>
                    <a:pt x="412" y="52"/>
                  </a:cubicBezTo>
                  <a:cubicBezTo>
                    <a:pt x="418" y="70"/>
                    <a:pt x="440" y="82"/>
                    <a:pt x="450" y="98"/>
                  </a:cubicBezTo>
                  <a:cubicBezTo>
                    <a:pt x="463" y="118"/>
                    <a:pt x="475" y="137"/>
                    <a:pt x="482" y="160"/>
                  </a:cubicBezTo>
                  <a:cubicBezTo>
                    <a:pt x="484" y="182"/>
                    <a:pt x="496" y="272"/>
                    <a:pt x="460" y="284"/>
                  </a:cubicBezTo>
                  <a:cubicBezTo>
                    <a:pt x="450" y="299"/>
                    <a:pt x="414" y="316"/>
                    <a:pt x="396" y="322"/>
                  </a:cubicBezTo>
                  <a:cubicBezTo>
                    <a:pt x="387" y="325"/>
                    <a:pt x="368" y="326"/>
                    <a:pt x="368" y="326"/>
                  </a:cubicBezTo>
                  <a:cubicBezTo>
                    <a:pt x="382" y="317"/>
                    <a:pt x="377" y="322"/>
                    <a:pt x="384" y="312"/>
                  </a:cubicBezTo>
                  <a:cubicBezTo>
                    <a:pt x="386" y="292"/>
                    <a:pt x="397" y="262"/>
                    <a:pt x="378" y="250"/>
                  </a:cubicBezTo>
                  <a:cubicBezTo>
                    <a:pt x="368" y="251"/>
                    <a:pt x="352" y="247"/>
                    <a:pt x="348" y="256"/>
                  </a:cubicBezTo>
                  <a:cubicBezTo>
                    <a:pt x="341" y="272"/>
                    <a:pt x="345" y="324"/>
                    <a:pt x="332" y="328"/>
                  </a:cubicBezTo>
                  <a:cubicBezTo>
                    <a:pt x="325" y="327"/>
                    <a:pt x="317" y="327"/>
                    <a:pt x="310" y="326"/>
                  </a:cubicBezTo>
                  <a:cubicBezTo>
                    <a:pt x="306" y="325"/>
                    <a:pt x="298" y="322"/>
                    <a:pt x="298" y="322"/>
                  </a:cubicBezTo>
                  <a:cubicBezTo>
                    <a:pt x="271" y="295"/>
                    <a:pt x="230" y="292"/>
                    <a:pt x="194" y="290"/>
                  </a:cubicBezTo>
                  <a:cubicBezTo>
                    <a:pt x="172" y="284"/>
                    <a:pt x="183" y="287"/>
                    <a:pt x="158" y="284"/>
                  </a:cubicBezTo>
                  <a:cubicBezTo>
                    <a:pt x="140" y="278"/>
                    <a:pt x="159" y="284"/>
                    <a:pt x="116" y="280"/>
                  </a:cubicBezTo>
                  <a:cubicBezTo>
                    <a:pt x="96" y="278"/>
                    <a:pt x="81" y="268"/>
                    <a:pt x="60" y="266"/>
                  </a:cubicBezTo>
                  <a:cubicBezTo>
                    <a:pt x="45" y="261"/>
                    <a:pt x="37" y="253"/>
                    <a:pt x="24" y="244"/>
                  </a:cubicBezTo>
                  <a:cubicBezTo>
                    <a:pt x="20" y="241"/>
                    <a:pt x="12" y="236"/>
                    <a:pt x="12" y="236"/>
                  </a:cubicBezTo>
                  <a:cubicBezTo>
                    <a:pt x="7" y="228"/>
                    <a:pt x="0" y="220"/>
                    <a:pt x="0" y="210"/>
                  </a:cubicBezTo>
                  <a:close/>
                </a:path>
              </a:pathLst>
            </a:custGeom>
            <a:solidFill>
              <a:srgbClr val="FDF7E3"/>
            </a:solidFill>
            <a:ln w="19050" cap="flat" cmpd="sng">
              <a:solidFill>
                <a:srgbClr val="FDF7E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76" name="Oval 37"/>
            <p:cNvSpPr>
              <a:spLocks noChangeArrowheads="1"/>
            </p:cNvSpPr>
            <p:nvPr/>
          </p:nvSpPr>
          <p:spPr bwMode="auto">
            <a:xfrm>
              <a:off x="4279900" y="4321175"/>
              <a:ext cx="71438" cy="71438"/>
            </a:xfrm>
            <a:prstGeom prst="ellipse">
              <a:avLst/>
            </a:prstGeom>
            <a:solidFill>
              <a:srgbClr val="EA6C38"/>
            </a:solidFill>
            <a:ln w="19050">
              <a:solidFill>
                <a:srgbClr val="EA6C38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fr-BE"/>
            </a:p>
          </p:txBody>
        </p:sp>
        <p:sp>
          <p:nvSpPr>
            <p:cNvPr id="77" name="Freeform 38"/>
            <p:cNvSpPr>
              <a:spLocks/>
            </p:cNvSpPr>
            <p:nvPr/>
          </p:nvSpPr>
          <p:spPr bwMode="auto">
            <a:xfrm>
              <a:off x="4321175" y="4410075"/>
              <a:ext cx="193675" cy="200025"/>
            </a:xfrm>
            <a:custGeom>
              <a:avLst/>
              <a:gdLst>
                <a:gd name="T0" fmla="*/ 19 w 122"/>
                <a:gd name="T1" fmla="*/ 72 h 126"/>
                <a:gd name="T2" fmla="*/ 8 w 122"/>
                <a:gd name="T3" fmla="*/ 47 h 126"/>
                <a:gd name="T4" fmla="*/ 10 w 122"/>
                <a:gd name="T5" fmla="*/ 0 h 126"/>
                <a:gd name="T6" fmla="*/ 82 w 122"/>
                <a:gd name="T7" fmla="*/ 6 h 126"/>
                <a:gd name="T8" fmla="*/ 97 w 122"/>
                <a:gd name="T9" fmla="*/ 20 h 126"/>
                <a:gd name="T10" fmla="*/ 115 w 122"/>
                <a:gd name="T11" fmla="*/ 48 h 126"/>
                <a:gd name="T12" fmla="*/ 103 w 122"/>
                <a:gd name="T13" fmla="*/ 110 h 126"/>
                <a:gd name="T14" fmla="*/ 92 w 122"/>
                <a:gd name="T15" fmla="*/ 117 h 126"/>
                <a:gd name="T16" fmla="*/ 55 w 122"/>
                <a:gd name="T17" fmla="*/ 120 h 126"/>
                <a:gd name="T18" fmla="*/ 41 w 122"/>
                <a:gd name="T19" fmla="*/ 116 h 126"/>
                <a:gd name="T20" fmla="*/ 11 w 122"/>
                <a:gd name="T21" fmla="*/ 83 h 126"/>
                <a:gd name="T22" fmla="*/ 19 w 122"/>
                <a:gd name="T23" fmla="*/ 7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2" h="126">
                  <a:moveTo>
                    <a:pt x="19" y="72"/>
                  </a:moveTo>
                  <a:cubicBezTo>
                    <a:pt x="16" y="62"/>
                    <a:pt x="14" y="55"/>
                    <a:pt x="8" y="47"/>
                  </a:cubicBezTo>
                  <a:cubicBezTo>
                    <a:pt x="8" y="35"/>
                    <a:pt x="0" y="10"/>
                    <a:pt x="10" y="0"/>
                  </a:cubicBezTo>
                  <a:cubicBezTo>
                    <a:pt x="46" y="1"/>
                    <a:pt x="56" y="1"/>
                    <a:pt x="82" y="6"/>
                  </a:cubicBezTo>
                  <a:cubicBezTo>
                    <a:pt x="88" y="11"/>
                    <a:pt x="91" y="16"/>
                    <a:pt x="97" y="20"/>
                  </a:cubicBezTo>
                  <a:cubicBezTo>
                    <a:pt x="104" y="29"/>
                    <a:pt x="108" y="39"/>
                    <a:pt x="115" y="48"/>
                  </a:cubicBezTo>
                  <a:cubicBezTo>
                    <a:pt x="119" y="68"/>
                    <a:pt x="122" y="95"/>
                    <a:pt x="103" y="110"/>
                  </a:cubicBezTo>
                  <a:cubicBezTo>
                    <a:pt x="100" y="116"/>
                    <a:pt x="98" y="116"/>
                    <a:pt x="92" y="117"/>
                  </a:cubicBezTo>
                  <a:cubicBezTo>
                    <a:pt x="80" y="126"/>
                    <a:pt x="72" y="121"/>
                    <a:pt x="55" y="120"/>
                  </a:cubicBezTo>
                  <a:cubicBezTo>
                    <a:pt x="50" y="119"/>
                    <a:pt x="46" y="117"/>
                    <a:pt x="41" y="116"/>
                  </a:cubicBezTo>
                  <a:cubicBezTo>
                    <a:pt x="28" y="106"/>
                    <a:pt x="20" y="96"/>
                    <a:pt x="11" y="83"/>
                  </a:cubicBezTo>
                  <a:cubicBezTo>
                    <a:pt x="9" y="74"/>
                    <a:pt x="8" y="78"/>
                    <a:pt x="19" y="72"/>
                  </a:cubicBezTo>
                  <a:close/>
                </a:path>
              </a:pathLst>
            </a:custGeom>
            <a:solidFill>
              <a:srgbClr val="FDF7E3"/>
            </a:solidFill>
            <a:ln w="19050" cap="flat" cmpd="sng">
              <a:solidFill>
                <a:srgbClr val="FDF7E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78" name="Line 39"/>
            <p:cNvSpPr>
              <a:spLocks noChangeShapeType="1"/>
            </p:cNvSpPr>
            <p:nvPr/>
          </p:nvSpPr>
          <p:spPr bwMode="auto">
            <a:xfrm flipH="1" flipV="1">
              <a:off x="4378325" y="4545013"/>
              <a:ext cx="696913" cy="1228725"/>
            </a:xfrm>
            <a:prstGeom prst="line">
              <a:avLst/>
            </a:prstGeom>
            <a:noFill/>
            <a:ln w="31750">
              <a:solidFill>
                <a:srgbClr val="3C393B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79" name="Freeform 40"/>
            <p:cNvSpPr>
              <a:spLocks/>
            </p:cNvSpPr>
            <p:nvPr/>
          </p:nvSpPr>
          <p:spPr bwMode="auto">
            <a:xfrm>
              <a:off x="5667375" y="2373313"/>
              <a:ext cx="822325" cy="1035050"/>
            </a:xfrm>
            <a:custGeom>
              <a:avLst/>
              <a:gdLst>
                <a:gd name="T0" fmla="*/ 85 w 518"/>
                <a:gd name="T1" fmla="*/ 0 h 652"/>
                <a:gd name="T2" fmla="*/ 180 w 518"/>
                <a:gd name="T3" fmla="*/ 30 h 652"/>
                <a:gd name="T4" fmla="*/ 210 w 518"/>
                <a:gd name="T5" fmla="*/ 42 h 652"/>
                <a:gd name="T6" fmla="*/ 234 w 518"/>
                <a:gd name="T7" fmla="*/ 51 h 652"/>
                <a:gd name="T8" fmla="*/ 256 w 518"/>
                <a:gd name="T9" fmla="*/ 63 h 652"/>
                <a:gd name="T10" fmla="*/ 279 w 518"/>
                <a:gd name="T11" fmla="*/ 87 h 652"/>
                <a:gd name="T12" fmla="*/ 294 w 518"/>
                <a:gd name="T13" fmla="*/ 108 h 652"/>
                <a:gd name="T14" fmla="*/ 324 w 518"/>
                <a:gd name="T15" fmla="*/ 173 h 652"/>
                <a:gd name="T16" fmla="*/ 328 w 518"/>
                <a:gd name="T17" fmla="*/ 276 h 652"/>
                <a:gd name="T18" fmla="*/ 384 w 518"/>
                <a:gd name="T19" fmla="*/ 342 h 652"/>
                <a:gd name="T20" fmla="*/ 399 w 518"/>
                <a:gd name="T21" fmla="*/ 374 h 652"/>
                <a:gd name="T22" fmla="*/ 417 w 518"/>
                <a:gd name="T23" fmla="*/ 410 h 652"/>
                <a:gd name="T24" fmla="*/ 457 w 518"/>
                <a:gd name="T25" fmla="*/ 479 h 652"/>
                <a:gd name="T26" fmla="*/ 501 w 518"/>
                <a:gd name="T27" fmla="*/ 566 h 652"/>
                <a:gd name="T28" fmla="*/ 508 w 518"/>
                <a:gd name="T29" fmla="*/ 594 h 652"/>
                <a:gd name="T30" fmla="*/ 493 w 518"/>
                <a:gd name="T31" fmla="*/ 648 h 652"/>
                <a:gd name="T32" fmla="*/ 469 w 518"/>
                <a:gd name="T33" fmla="*/ 647 h 652"/>
                <a:gd name="T34" fmla="*/ 457 w 518"/>
                <a:gd name="T35" fmla="*/ 638 h 652"/>
                <a:gd name="T36" fmla="*/ 448 w 518"/>
                <a:gd name="T37" fmla="*/ 623 h 652"/>
                <a:gd name="T38" fmla="*/ 442 w 518"/>
                <a:gd name="T39" fmla="*/ 617 h 652"/>
                <a:gd name="T40" fmla="*/ 438 w 518"/>
                <a:gd name="T41" fmla="*/ 608 h 652"/>
                <a:gd name="T42" fmla="*/ 430 w 518"/>
                <a:gd name="T43" fmla="*/ 578 h 652"/>
                <a:gd name="T44" fmla="*/ 406 w 518"/>
                <a:gd name="T45" fmla="*/ 545 h 652"/>
                <a:gd name="T46" fmla="*/ 388 w 518"/>
                <a:gd name="T47" fmla="*/ 539 h 652"/>
                <a:gd name="T48" fmla="*/ 346 w 518"/>
                <a:gd name="T49" fmla="*/ 527 h 652"/>
                <a:gd name="T50" fmla="*/ 283 w 518"/>
                <a:gd name="T51" fmla="*/ 518 h 652"/>
                <a:gd name="T52" fmla="*/ 262 w 518"/>
                <a:gd name="T53" fmla="*/ 512 h 652"/>
                <a:gd name="T54" fmla="*/ 244 w 518"/>
                <a:gd name="T55" fmla="*/ 503 h 652"/>
                <a:gd name="T56" fmla="*/ 202 w 518"/>
                <a:gd name="T57" fmla="*/ 489 h 652"/>
                <a:gd name="T58" fmla="*/ 181 w 518"/>
                <a:gd name="T59" fmla="*/ 485 h 652"/>
                <a:gd name="T60" fmla="*/ 162 w 518"/>
                <a:gd name="T61" fmla="*/ 479 h 652"/>
                <a:gd name="T62" fmla="*/ 145 w 518"/>
                <a:gd name="T63" fmla="*/ 473 h 652"/>
                <a:gd name="T64" fmla="*/ 115 w 518"/>
                <a:gd name="T65" fmla="*/ 465 h 652"/>
                <a:gd name="T66" fmla="*/ 85 w 518"/>
                <a:gd name="T67" fmla="*/ 458 h 652"/>
                <a:gd name="T68" fmla="*/ 67 w 518"/>
                <a:gd name="T69" fmla="*/ 446 h 652"/>
                <a:gd name="T70" fmla="*/ 61 w 518"/>
                <a:gd name="T71" fmla="*/ 431 h 652"/>
                <a:gd name="T72" fmla="*/ 55 w 518"/>
                <a:gd name="T73" fmla="*/ 417 h 652"/>
                <a:gd name="T74" fmla="*/ 49 w 518"/>
                <a:gd name="T75" fmla="*/ 378 h 652"/>
                <a:gd name="T76" fmla="*/ 39 w 518"/>
                <a:gd name="T77" fmla="*/ 314 h 652"/>
                <a:gd name="T78" fmla="*/ 31 w 518"/>
                <a:gd name="T79" fmla="*/ 284 h 652"/>
                <a:gd name="T80" fmla="*/ 19 w 518"/>
                <a:gd name="T81" fmla="*/ 236 h 652"/>
                <a:gd name="T82" fmla="*/ 15 w 518"/>
                <a:gd name="T83" fmla="*/ 216 h 652"/>
                <a:gd name="T84" fmla="*/ 10 w 518"/>
                <a:gd name="T85" fmla="*/ 201 h 652"/>
                <a:gd name="T86" fmla="*/ 4 w 518"/>
                <a:gd name="T87" fmla="*/ 152 h 652"/>
                <a:gd name="T88" fmla="*/ 6 w 518"/>
                <a:gd name="T89" fmla="*/ 89 h 652"/>
                <a:gd name="T90" fmla="*/ 45 w 518"/>
                <a:gd name="T91" fmla="*/ 6 h 652"/>
                <a:gd name="T92" fmla="*/ 85 w 518"/>
                <a:gd name="T93" fmla="*/ 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18" h="652">
                  <a:moveTo>
                    <a:pt x="85" y="0"/>
                  </a:moveTo>
                  <a:cubicBezTo>
                    <a:pt x="116" y="12"/>
                    <a:pt x="147" y="24"/>
                    <a:pt x="180" y="30"/>
                  </a:cubicBezTo>
                  <a:cubicBezTo>
                    <a:pt x="204" y="42"/>
                    <a:pt x="193" y="40"/>
                    <a:pt x="210" y="42"/>
                  </a:cubicBezTo>
                  <a:cubicBezTo>
                    <a:pt x="218" y="45"/>
                    <a:pt x="225" y="49"/>
                    <a:pt x="234" y="51"/>
                  </a:cubicBezTo>
                  <a:cubicBezTo>
                    <a:pt x="241" y="56"/>
                    <a:pt x="248" y="59"/>
                    <a:pt x="256" y="63"/>
                  </a:cubicBezTo>
                  <a:cubicBezTo>
                    <a:pt x="264" y="71"/>
                    <a:pt x="271" y="80"/>
                    <a:pt x="279" y="87"/>
                  </a:cubicBezTo>
                  <a:cubicBezTo>
                    <a:pt x="283" y="95"/>
                    <a:pt x="290" y="100"/>
                    <a:pt x="294" y="108"/>
                  </a:cubicBezTo>
                  <a:cubicBezTo>
                    <a:pt x="306" y="129"/>
                    <a:pt x="316" y="150"/>
                    <a:pt x="324" y="173"/>
                  </a:cubicBezTo>
                  <a:cubicBezTo>
                    <a:pt x="325" y="207"/>
                    <a:pt x="321" y="243"/>
                    <a:pt x="328" y="276"/>
                  </a:cubicBezTo>
                  <a:cubicBezTo>
                    <a:pt x="332" y="298"/>
                    <a:pt x="367" y="328"/>
                    <a:pt x="384" y="342"/>
                  </a:cubicBezTo>
                  <a:cubicBezTo>
                    <a:pt x="388" y="353"/>
                    <a:pt x="393" y="364"/>
                    <a:pt x="399" y="374"/>
                  </a:cubicBezTo>
                  <a:cubicBezTo>
                    <a:pt x="401" y="387"/>
                    <a:pt x="412" y="397"/>
                    <a:pt x="417" y="410"/>
                  </a:cubicBezTo>
                  <a:cubicBezTo>
                    <a:pt x="420" y="430"/>
                    <a:pt x="444" y="462"/>
                    <a:pt x="457" y="479"/>
                  </a:cubicBezTo>
                  <a:cubicBezTo>
                    <a:pt x="467" y="509"/>
                    <a:pt x="487" y="538"/>
                    <a:pt x="501" y="566"/>
                  </a:cubicBezTo>
                  <a:cubicBezTo>
                    <a:pt x="502" y="576"/>
                    <a:pt x="504" y="585"/>
                    <a:pt x="508" y="594"/>
                  </a:cubicBezTo>
                  <a:cubicBezTo>
                    <a:pt x="511" y="614"/>
                    <a:pt x="518" y="644"/>
                    <a:pt x="493" y="648"/>
                  </a:cubicBezTo>
                  <a:cubicBezTo>
                    <a:pt x="485" y="652"/>
                    <a:pt x="477" y="648"/>
                    <a:pt x="469" y="647"/>
                  </a:cubicBezTo>
                  <a:cubicBezTo>
                    <a:pt x="464" y="645"/>
                    <a:pt x="462" y="641"/>
                    <a:pt x="457" y="638"/>
                  </a:cubicBezTo>
                  <a:cubicBezTo>
                    <a:pt x="454" y="633"/>
                    <a:pt x="452" y="628"/>
                    <a:pt x="448" y="623"/>
                  </a:cubicBezTo>
                  <a:cubicBezTo>
                    <a:pt x="445" y="610"/>
                    <a:pt x="450" y="625"/>
                    <a:pt x="442" y="617"/>
                  </a:cubicBezTo>
                  <a:cubicBezTo>
                    <a:pt x="440" y="615"/>
                    <a:pt x="440" y="611"/>
                    <a:pt x="438" y="608"/>
                  </a:cubicBezTo>
                  <a:cubicBezTo>
                    <a:pt x="436" y="598"/>
                    <a:pt x="435" y="587"/>
                    <a:pt x="430" y="578"/>
                  </a:cubicBezTo>
                  <a:cubicBezTo>
                    <a:pt x="428" y="568"/>
                    <a:pt x="416" y="547"/>
                    <a:pt x="406" y="545"/>
                  </a:cubicBezTo>
                  <a:cubicBezTo>
                    <a:pt x="400" y="542"/>
                    <a:pt x="394" y="540"/>
                    <a:pt x="388" y="539"/>
                  </a:cubicBezTo>
                  <a:cubicBezTo>
                    <a:pt x="379" y="532"/>
                    <a:pt x="358" y="529"/>
                    <a:pt x="346" y="527"/>
                  </a:cubicBezTo>
                  <a:cubicBezTo>
                    <a:pt x="328" y="518"/>
                    <a:pt x="303" y="519"/>
                    <a:pt x="283" y="518"/>
                  </a:cubicBezTo>
                  <a:cubicBezTo>
                    <a:pt x="276" y="516"/>
                    <a:pt x="269" y="513"/>
                    <a:pt x="262" y="512"/>
                  </a:cubicBezTo>
                  <a:cubicBezTo>
                    <a:pt x="257" y="508"/>
                    <a:pt x="250" y="504"/>
                    <a:pt x="244" y="503"/>
                  </a:cubicBezTo>
                  <a:cubicBezTo>
                    <a:pt x="232" y="494"/>
                    <a:pt x="217" y="493"/>
                    <a:pt x="202" y="489"/>
                  </a:cubicBezTo>
                  <a:cubicBezTo>
                    <a:pt x="195" y="487"/>
                    <a:pt x="181" y="485"/>
                    <a:pt x="181" y="485"/>
                  </a:cubicBezTo>
                  <a:cubicBezTo>
                    <a:pt x="175" y="482"/>
                    <a:pt x="168" y="480"/>
                    <a:pt x="162" y="479"/>
                  </a:cubicBezTo>
                  <a:cubicBezTo>
                    <a:pt x="155" y="476"/>
                    <a:pt x="153" y="474"/>
                    <a:pt x="145" y="473"/>
                  </a:cubicBezTo>
                  <a:cubicBezTo>
                    <a:pt x="135" y="470"/>
                    <a:pt x="125" y="468"/>
                    <a:pt x="115" y="465"/>
                  </a:cubicBezTo>
                  <a:cubicBezTo>
                    <a:pt x="107" y="459"/>
                    <a:pt x="95" y="459"/>
                    <a:pt x="85" y="458"/>
                  </a:cubicBezTo>
                  <a:cubicBezTo>
                    <a:pt x="74" y="452"/>
                    <a:pt x="75" y="457"/>
                    <a:pt x="67" y="446"/>
                  </a:cubicBezTo>
                  <a:cubicBezTo>
                    <a:pt x="66" y="441"/>
                    <a:pt x="61" y="431"/>
                    <a:pt x="61" y="431"/>
                  </a:cubicBezTo>
                  <a:cubicBezTo>
                    <a:pt x="60" y="425"/>
                    <a:pt x="57" y="422"/>
                    <a:pt x="55" y="417"/>
                  </a:cubicBezTo>
                  <a:cubicBezTo>
                    <a:pt x="53" y="403"/>
                    <a:pt x="51" y="393"/>
                    <a:pt x="49" y="378"/>
                  </a:cubicBezTo>
                  <a:cubicBezTo>
                    <a:pt x="48" y="356"/>
                    <a:pt x="46" y="335"/>
                    <a:pt x="39" y="314"/>
                  </a:cubicBezTo>
                  <a:cubicBezTo>
                    <a:pt x="37" y="302"/>
                    <a:pt x="36" y="294"/>
                    <a:pt x="31" y="284"/>
                  </a:cubicBezTo>
                  <a:cubicBezTo>
                    <a:pt x="29" y="267"/>
                    <a:pt x="27" y="251"/>
                    <a:pt x="19" y="236"/>
                  </a:cubicBezTo>
                  <a:cubicBezTo>
                    <a:pt x="17" y="212"/>
                    <a:pt x="20" y="230"/>
                    <a:pt x="15" y="216"/>
                  </a:cubicBezTo>
                  <a:cubicBezTo>
                    <a:pt x="13" y="211"/>
                    <a:pt x="10" y="201"/>
                    <a:pt x="10" y="201"/>
                  </a:cubicBezTo>
                  <a:cubicBezTo>
                    <a:pt x="9" y="184"/>
                    <a:pt x="6" y="169"/>
                    <a:pt x="4" y="152"/>
                  </a:cubicBezTo>
                  <a:cubicBezTo>
                    <a:pt x="3" y="132"/>
                    <a:pt x="0" y="108"/>
                    <a:pt x="6" y="89"/>
                  </a:cubicBezTo>
                  <a:cubicBezTo>
                    <a:pt x="8" y="65"/>
                    <a:pt x="9" y="6"/>
                    <a:pt x="45" y="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FDF7E3"/>
            </a:solidFill>
            <a:ln w="19050" cap="flat" cmpd="sng">
              <a:solidFill>
                <a:srgbClr val="FDF7E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80" name="Freeform 41"/>
            <p:cNvSpPr>
              <a:spLocks/>
            </p:cNvSpPr>
            <p:nvPr/>
          </p:nvSpPr>
          <p:spPr bwMode="auto">
            <a:xfrm>
              <a:off x="3559175" y="3290888"/>
              <a:ext cx="1695450" cy="866775"/>
            </a:xfrm>
            <a:custGeom>
              <a:avLst/>
              <a:gdLst>
                <a:gd name="T0" fmla="*/ 1043 w 1068"/>
                <a:gd name="T1" fmla="*/ 198 h 546"/>
                <a:gd name="T2" fmla="*/ 1055 w 1068"/>
                <a:gd name="T3" fmla="*/ 216 h 546"/>
                <a:gd name="T4" fmla="*/ 1061 w 1068"/>
                <a:gd name="T5" fmla="*/ 234 h 546"/>
                <a:gd name="T6" fmla="*/ 1064 w 1068"/>
                <a:gd name="T7" fmla="*/ 321 h 546"/>
                <a:gd name="T8" fmla="*/ 917 w 1068"/>
                <a:gd name="T9" fmla="*/ 411 h 546"/>
                <a:gd name="T10" fmla="*/ 752 w 1068"/>
                <a:gd name="T11" fmla="*/ 426 h 546"/>
                <a:gd name="T12" fmla="*/ 497 w 1068"/>
                <a:gd name="T13" fmla="*/ 447 h 546"/>
                <a:gd name="T14" fmla="*/ 482 w 1068"/>
                <a:gd name="T15" fmla="*/ 450 h 546"/>
                <a:gd name="T16" fmla="*/ 437 w 1068"/>
                <a:gd name="T17" fmla="*/ 453 h 546"/>
                <a:gd name="T18" fmla="*/ 365 w 1068"/>
                <a:gd name="T19" fmla="*/ 468 h 546"/>
                <a:gd name="T20" fmla="*/ 347 w 1068"/>
                <a:gd name="T21" fmla="*/ 474 h 546"/>
                <a:gd name="T22" fmla="*/ 338 w 1068"/>
                <a:gd name="T23" fmla="*/ 477 h 546"/>
                <a:gd name="T24" fmla="*/ 119 w 1068"/>
                <a:gd name="T25" fmla="*/ 531 h 546"/>
                <a:gd name="T26" fmla="*/ 68 w 1068"/>
                <a:gd name="T27" fmla="*/ 540 h 546"/>
                <a:gd name="T28" fmla="*/ 20 w 1068"/>
                <a:gd name="T29" fmla="*/ 531 h 546"/>
                <a:gd name="T30" fmla="*/ 8 w 1068"/>
                <a:gd name="T31" fmla="*/ 513 h 546"/>
                <a:gd name="T32" fmla="*/ 2 w 1068"/>
                <a:gd name="T33" fmla="*/ 495 h 546"/>
                <a:gd name="T34" fmla="*/ 29 w 1068"/>
                <a:gd name="T35" fmla="*/ 417 h 546"/>
                <a:gd name="T36" fmla="*/ 74 w 1068"/>
                <a:gd name="T37" fmla="*/ 375 h 546"/>
                <a:gd name="T38" fmla="*/ 122 w 1068"/>
                <a:gd name="T39" fmla="*/ 330 h 546"/>
                <a:gd name="T40" fmla="*/ 155 w 1068"/>
                <a:gd name="T41" fmla="*/ 306 h 546"/>
                <a:gd name="T42" fmla="*/ 194 w 1068"/>
                <a:gd name="T43" fmla="*/ 276 h 546"/>
                <a:gd name="T44" fmla="*/ 224 w 1068"/>
                <a:gd name="T45" fmla="*/ 252 h 546"/>
                <a:gd name="T46" fmla="*/ 266 w 1068"/>
                <a:gd name="T47" fmla="*/ 222 h 546"/>
                <a:gd name="T48" fmla="*/ 308 w 1068"/>
                <a:gd name="T49" fmla="*/ 195 h 546"/>
                <a:gd name="T50" fmla="*/ 389 w 1068"/>
                <a:gd name="T51" fmla="*/ 144 h 546"/>
                <a:gd name="T52" fmla="*/ 440 w 1068"/>
                <a:gd name="T53" fmla="*/ 111 h 546"/>
                <a:gd name="T54" fmla="*/ 458 w 1068"/>
                <a:gd name="T55" fmla="*/ 105 h 546"/>
                <a:gd name="T56" fmla="*/ 497 w 1068"/>
                <a:gd name="T57" fmla="*/ 84 h 546"/>
                <a:gd name="T58" fmla="*/ 599 w 1068"/>
                <a:gd name="T59" fmla="*/ 42 h 546"/>
                <a:gd name="T60" fmla="*/ 725 w 1068"/>
                <a:gd name="T61" fmla="*/ 0 h 546"/>
                <a:gd name="T62" fmla="*/ 851 w 1068"/>
                <a:gd name="T63" fmla="*/ 12 h 546"/>
                <a:gd name="T64" fmla="*/ 932 w 1068"/>
                <a:gd name="T65" fmla="*/ 45 h 546"/>
                <a:gd name="T66" fmla="*/ 974 w 1068"/>
                <a:gd name="T67" fmla="*/ 66 h 546"/>
                <a:gd name="T68" fmla="*/ 998 w 1068"/>
                <a:gd name="T69" fmla="*/ 93 h 546"/>
                <a:gd name="T70" fmla="*/ 1004 w 1068"/>
                <a:gd name="T71" fmla="*/ 108 h 546"/>
                <a:gd name="T72" fmla="*/ 1013 w 1068"/>
                <a:gd name="T73" fmla="*/ 117 h 546"/>
                <a:gd name="T74" fmla="*/ 1043 w 1068"/>
                <a:gd name="T75" fmla="*/ 198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68" h="546">
                  <a:moveTo>
                    <a:pt x="1043" y="198"/>
                  </a:moveTo>
                  <a:cubicBezTo>
                    <a:pt x="1047" y="204"/>
                    <a:pt x="1053" y="209"/>
                    <a:pt x="1055" y="216"/>
                  </a:cubicBezTo>
                  <a:cubicBezTo>
                    <a:pt x="1057" y="222"/>
                    <a:pt x="1061" y="234"/>
                    <a:pt x="1061" y="234"/>
                  </a:cubicBezTo>
                  <a:cubicBezTo>
                    <a:pt x="1064" y="269"/>
                    <a:pt x="1068" y="287"/>
                    <a:pt x="1064" y="321"/>
                  </a:cubicBezTo>
                  <a:cubicBezTo>
                    <a:pt x="1056" y="386"/>
                    <a:pt x="970" y="407"/>
                    <a:pt x="917" y="411"/>
                  </a:cubicBezTo>
                  <a:cubicBezTo>
                    <a:pt x="863" y="424"/>
                    <a:pt x="807" y="422"/>
                    <a:pt x="752" y="426"/>
                  </a:cubicBezTo>
                  <a:cubicBezTo>
                    <a:pt x="669" y="440"/>
                    <a:pt x="581" y="443"/>
                    <a:pt x="497" y="447"/>
                  </a:cubicBezTo>
                  <a:cubicBezTo>
                    <a:pt x="492" y="448"/>
                    <a:pt x="487" y="449"/>
                    <a:pt x="482" y="450"/>
                  </a:cubicBezTo>
                  <a:cubicBezTo>
                    <a:pt x="467" y="451"/>
                    <a:pt x="452" y="451"/>
                    <a:pt x="437" y="453"/>
                  </a:cubicBezTo>
                  <a:cubicBezTo>
                    <a:pt x="411" y="457"/>
                    <a:pt x="393" y="465"/>
                    <a:pt x="365" y="468"/>
                  </a:cubicBezTo>
                  <a:cubicBezTo>
                    <a:pt x="359" y="470"/>
                    <a:pt x="353" y="472"/>
                    <a:pt x="347" y="474"/>
                  </a:cubicBezTo>
                  <a:cubicBezTo>
                    <a:pt x="344" y="475"/>
                    <a:pt x="338" y="477"/>
                    <a:pt x="338" y="477"/>
                  </a:cubicBezTo>
                  <a:cubicBezTo>
                    <a:pt x="292" y="546"/>
                    <a:pt x="185" y="530"/>
                    <a:pt x="119" y="531"/>
                  </a:cubicBezTo>
                  <a:cubicBezTo>
                    <a:pt x="102" y="537"/>
                    <a:pt x="85" y="534"/>
                    <a:pt x="68" y="540"/>
                  </a:cubicBezTo>
                  <a:cubicBezTo>
                    <a:pt x="57" y="539"/>
                    <a:pt x="31" y="544"/>
                    <a:pt x="20" y="531"/>
                  </a:cubicBezTo>
                  <a:cubicBezTo>
                    <a:pt x="15" y="526"/>
                    <a:pt x="12" y="519"/>
                    <a:pt x="8" y="513"/>
                  </a:cubicBezTo>
                  <a:cubicBezTo>
                    <a:pt x="4" y="508"/>
                    <a:pt x="2" y="495"/>
                    <a:pt x="2" y="495"/>
                  </a:cubicBezTo>
                  <a:cubicBezTo>
                    <a:pt x="3" y="474"/>
                    <a:pt x="0" y="427"/>
                    <a:pt x="29" y="417"/>
                  </a:cubicBezTo>
                  <a:cubicBezTo>
                    <a:pt x="36" y="395"/>
                    <a:pt x="56" y="387"/>
                    <a:pt x="74" y="375"/>
                  </a:cubicBezTo>
                  <a:cubicBezTo>
                    <a:pt x="85" y="354"/>
                    <a:pt x="104" y="345"/>
                    <a:pt x="122" y="330"/>
                  </a:cubicBezTo>
                  <a:cubicBezTo>
                    <a:pt x="132" y="321"/>
                    <a:pt x="155" y="306"/>
                    <a:pt x="155" y="306"/>
                  </a:cubicBezTo>
                  <a:cubicBezTo>
                    <a:pt x="164" y="294"/>
                    <a:pt x="179" y="281"/>
                    <a:pt x="194" y="276"/>
                  </a:cubicBezTo>
                  <a:cubicBezTo>
                    <a:pt x="204" y="268"/>
                    <a:pt x="213" y="259"/>
                    <a:pt x="224" y="252"/>
                  </a:cubicBezTo>
                  <a:cubicBezTo>
                    <a:pt x="235" y="236"/>
                    <a:pt x="248" y="227"/>
                    <a:pt x="266" y="222"/>
                  </a:cubicBezTo>
                  <a:cubicBezTo>
                    <a:pt x="278" y="210"/>
                    <a:pt x="293" y="203"/>
                    <a:pt x="308" y="195"/>
                  </a:cubicBezTo>
                  <a:cubicBezTo>
                    <a:pt x="336" y="180"/>
                    <a:pt x="362" y="161"/>
                    <a:pt x="389" y="144"/>
                  </a:cubicBezTo>
                  <a:cubicBezTo>
                    <a:pt x="407" y="132"/>
                    <a:pt x="420" y="120"/>
                    <a:pt x="440" y="111"/>
                  </a:cubicBezTo>
                  <a:cubicBezTo>
                    <a:pt x="446" y="108"/>
                    <a:pt x="458" y="105"/>
                    <a:pt x="458" y="105"/>
                  </a:cubicBezTo>
                  <a:cubicBezTo>
                    <a:pt x="468" y="90"/>
                    <a:pt x="482" y="92"/>
                    <a:pt x="497" y="84"/>
                  </a:cubicBezTo>
                  <a:cubicBezTo>
                    <a:pt x="531" y="65"/>
                    <a:pt x="561" y="50"/>
                    <a:pt x="599" y="42"/>
                  </a:cubicBezTo>
                  <a:cubicBezTo>
                    <a:pt x="637" y="19"/>
                    <a:pt x="681" y="6"/>
                    <a:pt x="725" y="0"/>
                  </a:cubicBezTo>
                  <a:cubicBezTo>
                    <a:pt x="774" y="2"/>
                    <a:pt x="806" y="7"/>
                    <a:pt x="851" y="12"/>
                  </a:cubicBezTo>
                  <a:cubicBezTo>
                    <a:pt x="877" y="29"/>
                    <a:pt x="902" y="40"/>
                    <a:pt x="932" y="45"/>
                  </a:cubicBezTo>
                  <a:cubicBezTo>
                    <a:pt x="951" y="57"/>
                    <a:pt x="952" y="59"/>
                    <a:pt x="974" y="66"/>
                  </a:cubicBezTo>
                  <a:cubicBezTo>
                    <a:pt x="984" y="79"/>
                    <a:pt x="983" y="86"/>
                    <a:pt x="998" y="93"/>
                  </a:cubicBezTo>
                  <a:cubicBezTo>
                    <a:pt x="1000" y="98"/>
                    <a:pt x="1001" y="103"/>
                    <a:pt x="1004" y="108"/>
                  </a:cubicBezTo>
                  <a:cubicBezTo>
                    <a:pt x="1006" y="112"/>
                    <a:pt x="1011" y="113"/>
                    <a:pt x="1013" y="117"/>
                  </a:cubicBezTo>
                  <a:cubicBezTo>
                    <a:pt x="1024" y="137"/>
                    <a:pt x="1036" y="176"/>
                    <a:pt x="1043" y="198"/>
                  </a:cubicBezTo>
                  <a:close/>
                </a:path>
              </a:pathLst>
            </a:custGeom>
            <a:solidFill>
              <a:srgbClr val="FDF7E3"/>
            </a:solidFill>
            <a:ln w="19050" cap="flat" cmpd="sng">
              <a:solidFill>
                <a:srgbClr val="FDF7E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81" name="Freeform 42"/>
            <p:cNvSpPr>
              <a:spLocks/>
            </p:cNvSpPr>
            <p:nvPr/>
          </p:nvSpPr>
          <p:spPr bwMode="auto">
            <a:xfrm>
              <a:off x="5445125" y="3314700"/>
              <a:ext cx="701675" cy="1209675"/>
            </a:xfrm>
            <a:custGeom>
              <a:avLst/>
              <a:gdLst>
                <a:gd name="T0" fmla="*/ 202 w 442"/>
                <a:gd name="T1" fmla="*/ 0 h 776"/>
                <a:gd name="T2" fmla="*/ 244 w 442"/>
                <a:gd name="T3" fmla="*/ 2 h 776"/>
                <a:gd name="T4" fmla="*/ 272 w 442"/>
                <a:gd name="T5" fmla="*/ 20 h 776"/>
                <a:gd name="T6" fmla="*/ 326 w 442"/>
                <a:gd name="T7" fmla="*/ 22 h 776"/>
                <a:gd name="T8" fmla="*/ 338 w 442"/>
                <a:gd name="T9" fmla="*/ 26 h 776"/>
                <a:gd name="T10" fmla="*/ 344 w 442"/>
                <a:gd name="T11" fmla="*/ 30 h 776"/>
                <a:gd name="T12" fmla="*/ 356 w 442"/>
                <a:gd name="T13" fmla="*/ 34 h 776"/>
                <a:gd name="T14" fmla="*/ 370 w 442"/>
                <a:gd name="T15" fmla="*/ 82 h 776"/>
                <a:gd name="T16" fmla="*/ 380 w 442"/>
                <a:gd name="T17" fmla="*/ 216 h 776"/>
                <a:gd name="T18" fmla="*/ 402 w 442"/>
                <a:gd name="T19" fmla="*/ 302 h 776"/>
                <a:gd name="T20" fmla="*/ 412 w 442"/>
                <a:gd name="T21" fmla="*/ 364 h 776"/>
                <a:gd name="T22" fmla="*/ 416 w 442"/>
                <a:gd name="T23" fmla="*/ 388 h 776"/>
                <a:gd name="T24" fmla="*/ 420 w 442"/>
                <a:gd name="T25" fmla="*/ 408 h 776"/>
                <a:gd name="T26" fmla="*/ 430 w 442"/>
                <a:gd name="T27" fmla="*/ 514 h 776"/>
                <a:gd name="T28" fmla="*/ 432 w 442"/>
                <a:gd name="T29" fmla="*/ 602 h 776"/>
                <a:gd name="T30" fmla="*/ 436 w 442"/>
                <a:gd name="T31" fmla="*/ 732 h 776"/>
                <a:gd name="T32" fmla="*/ 422 w 442"/>
                <a:gd name="T33" fmla="*/ 772 h 776"/>
                <a:gd name="T34" fmla="*/ 410 w 442"/>
                <a:gd name="T35" fmla="*/ 776 h 776"/>
                <a:gd name="T36" fmla="*/ 376 w 442"/>
                <a:gd name="T37" fmla="*/ 774 h 776"/>
                <a:gd name="T38" fmla="*/ 342 w 442"/>
                <a:gd name="T39" fmla="*/ 754 h 776"/>
                <a:gd name="T40" fmla="*/ 256 w 442"/>
                <a:gd name="T41" fmla="*/ 748 h 776"/>
                <a:gd name="T42" fmla="*/ 224 w 442"/>
                <a:gd name="T43" fmla="*/ 720 h 776"/>
                <a:gd name="T44" fmla="*/ 208 w 442"/>
                <a:gd name="T45" fmla="*/ 704 h 776"/>
                <a:gd name="T46" fmla="*/ 182 w 442"/>
                <a:gd name="T47" fmla="*/ 680 h 776"/>
                <a:gd name="T48" fmla="*/ 168 w 442"/>
                <a:gd name="T49" fmla="*/ 660 h 776"/>
                <a:gd name="T50" fmla="*/ 146 w 442"/>
                <a:gd name="T51" fmla="*/ 624 h 776"/>
                <a:gd name="T52" fmla="*/ 102 w 442"/>
                <a:gd name="T53" fmla="*/ 568 h 776"/>
                <a:gd name="T54" fmla="*/ 42 w 442"/>
                <a:gd name="T55" fmla="*/ 480 h 776"/>
                <a:gd name="T56" fmla="*/ 26 w 442"/>
                <a:gd name="T57" fmla="*/ 446 h 776"/>
                <a:gd name="T58" fmla="*/ 8 w 442"/>
                <a:gd name="T59" fmla="*/ 376 h 776"/>
                <a:gd name="T60" fmla="*/ 16 w 442"/>
                <a:gd name="T61" fmla="*/ 238 h 776"/>
                <a:gd name="T62" fmla="*/ 34 w 442"/>
                <a:gd name="T63" fmla="*/ 176 h 776"/>
                <a:gd name="T64" fmla="*/ 46 w 442"/>
                <a:gd name="T65" fmla="*/ 150 h 776"/>
                <a:gd name="T66" fmla="*/ 66 w 442"/>
                <a:gd name="T67" fmla="*/ 112 h 776"/>
                <a:gd name="T68" fmla="*/ 86 w 442"/>
                <a:gd name="T69" fmla="*/ 86 h 776"/>
                <a:gd name="T70" fmla="*/ 156 w 442"/>
                <a:gd name="T71" fmla="*/ 40 h 776"/>
                <a:gd name="T72" fmla="*/ 180 w 442"/>
                <a:gd name="T73" fmla="*/ 28 h 776"/>
                <a:gd name="T74" fmla="*/ 202 w 442"/>
                <a:gd name="T75" fmla="*/ 0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42" h="776">
                  <a:moveTo>
                    <a:pt x="202" y="0"/>
                  </a:moveTo>
                  <a:cubicBezTo>
                    <a:pt x="216" y="1"/>
                    <a:pt x="230" y="0"/>
                    <a:pt x="244" y="2"/>
                  </a:cubicBezTo>
                  <a:cubicBezTo>
                    <a:pt x="248" y="2"/>
                    <a:pt x="264" y="17"/>
                    <a:pt x="272" y="20"/>
                  </a:cubicBezTo>
                  <a:cubicBezTo>
                    <a:pt x="290" y="18"/>
                    <a:pt x="308" y="17"/>
                    <a:pt x="326" y="22"/>
                  </a:cubicBezTo>
                  <a:cubicBezTo>
                    <a:pt x="330" y="23"/>
                    <a:pt x="334" y="24"/>
                    <a:pt x="338" y="26"/>
                  </a:cubicBezTo>
                  <a:cubicBezTo>
                    <a:pt x="340" y="27"/>
                    <a:pt x="342" y="29"/>
                    <a:pt x="344" y="30"/>
                  </a:cubicBezTo>
                  <a:cubicBezTo>
                    <a:pt x="348" y="32"/>
                    <a:pt x="356" y="34"/>
                    <a:pt x="356" y="34"/>
                  </a:cubicBezTo>
                  <a:cubicBezTo>
                    <a:pt x="368" y="52"/>
                    <a:pt x="366" y="57"/>
                    <a:pt x="370" y="82"/>
                  </a:cubicBezTo>
                  <a:cubicBezTo>
                    <a:pt x="371" y="127"/>
                    <a:pt x="372" y="172"/>
                    <a:pt x="380" y="216"/>
                  </a:cubicBezTo>
                  <a:cubicBezTo>
                    <a:pt x="386" y="246"/>
                    <a:pt x="396" y="272"/>
                    <a:pt x="402" y="302"/>
                  </a:cubicBezTo>
                  <a:cubicBezTo>
                    <a:pt x="404" y="324"/>
                    <a:pt x="405" y="343"/>
                    <a:pt x="412" y="364"/>
                  </a:cubicBezTo>
                  <a:cubicBezTo>
                    <a:pt x="416" y="393"/>
                    <a:pt x="412" y="369"/>
                    <a:pt x="416" y="388"/>
                  </a:cubicBezTo>
                  <a:cubicBezTo>
                    <a:pt x="417" y="395"/>
                    <a:pt x="420" y="408"/>
                    <a:pt x="420" y="408"/>
                  </a:cubicBezTo>
                  <a:cubicBezTo>
                    <a:pt x="421" y="440"/>
                    <a:pt x="419" y="482"/>
                    <a:pt x="430" y="514"/>
                  </a:cubicBezTo>
                  <a:cubicBezTo>
                    <a:pt x="432" y="548"/>
                    <a:pt x="433" y="565"/>
                    <a:pt x="432" y="602"/>
                  </a:cubicBezTo>
                  <a:cubicBezTo>
                    <a:pt x="440" y="666"/>
                    <a:pt x="442" y="573"/>
                    <a:pt x="436" y="732"/>
                  </a:cubicBezTo>
                  <a:cubicBezTo>
                    <a:pt x="436" y="741"/>
                    <a:pt x="431" y="767"/>
                    <a:pt x="422" y="772"/>
                  </a:cubicBezTo>
                  <a:cubicBezTo>
                    <a:pt x="418" y="774"/>
                    <a:pt x="410" y="776"/>
                    <a:pt x="410" y="776"/>
                  </a:cubicBezTo>
                  <a:cubicBezTo>
                    <a:pt x="399" y="775"/>
                    <a:pt x="387" y="776"/>
                    <a:pt x="376" y="774"/>
                  </a:cubicBezTo>
                  <a:cubicBezTo>
                    <a:pt x="374" y="774"/>
                    <a:pt x="350" y="757"/>
                    <a:pt x="342" y="754"/>
                  </a:cubicBezTo>
                  <a:cubicBezTo>
                    <a:pt x="317" y="746"/>
                    <a:pt x="281" y="749"/>
                    <a:pt x="256" y="748"/>
                  </a:cubicBezTo>
                  <a:cubicBezTo>
                    <a:pt x="240" y="743"/>
                    <a:pt x="238" y="725"/>
                    <a:pt x="224" y="720"/>
                  </a:cubicBezTo>
                  <a:cubicBezTo>
                    <a:pt x="218" y="714"/>
                    <a:pt x="215" y="709"/>
                    <a:pt x="208" y="704"/>
                  </a:cubicBezTo>
                  <a:cubicBezTo>
                    <a:pt x="202" y="696"/>
                    <a:pt x="191" y="686"/>
                    <a:pt x="182" y="680"/>
                  </a:cubicBezTo>
                  <a:cubicBezTo>
                    <a:pt x="179" y="670"/>
                    <a:pt x="176" y="666"/>
                    <a:pt x="168" y="660"/>
                  </a:cubicBezTo>
                  <a:cubicBezTo>
                    <a:pt x="164" y="647"/>
                    <a:pt x="146" y="624"/>
                    <a:pt x="146" y="624"/>
                  </a:cubicBezTo>
                  <a:cubicBezTo>
                    <a:pt x="140" y="607"/>
                    <a:pt x="113" y="583"/>
                    <a:pt x="102" y="568"/>
                  </a:cubicBezTo>
                  <a:cubicBezTo>
                    <a:pt x="82" y="539"/>
                    <a:pt x="63" y="508"/>
                    <a:pt x="42" y="480"/>
                  </a:cubicBezTo>
                  <a:cubicBezTo>
                    <a:pt x="39" y="468"/>
                    <a:pt x="33" y="456"/>
                    <a:pt x="26" y="446"/>
                  </a:cubicBezTo>
                  <a:cubicBezTo>
                    <a:pt x="22" y="422"/>
                    <a:pt x="14" y="399"/>
                    <a:pt x="8" y="376"/>
                  </a:cubicBezTo>
                  <a:cubicBezTo>
                    <a:pt x="9" y="315"/>
                    <a:pt x="0" y="285"/>
                    <a:pt x="16" y="238"/>
                  </a:cubicBezTo>
                  <a:cubicBezTo>
                    <a:pt x="18" y="218"/>
                    <a:pt x="22" y="193"/>
                    <a:pt x="34" y="176"/>
                  </a:cubicBezTo>
                  <a:cubicBezTo>
                    <a:pt x="37" y="165"/>
                    <a:pt x="38" y="158"/>
                    <a:pt x="46" y="150"/>
                  </a:cubicBezTo>
                  <a:cubicBezTo>
                    <a:pt x="50" y="137"/>
                    <a:pt x="55" y="119"/>
                    <a:pt x="66" y="112"/>
                  </a:cubicBezTo>
                  <a:cubicBezTo>
                    <a:pt x="70" y="101"/>
                    <a:pt x="79" y="95"/>
                    <a:pt x="86" y="86"/>
                  </a:cubicBezTo>
                  <a:cubicBezTo>
                    <a:pt x="104" y="63"/>
                    <a:pt x="127" y="47"/>
                    <a:pt x="156" y="40"/>
                  </a:cubicBezTo>
                  <a:cubicBezTo>
                    <a:pt x="164" y="35"/>
                    <a:pt x="172" y="33"/>
                    <a:pt x="180" y="28"/>
                  </a:cubicBezTo>
                  <a:cubicBezTo>
                    <a:pt x="187" y="18"/>
                    <a:pt x="194" y="9"/>
                    <a:pt x="202" y="0"/>
                  </a:cubicBezTo>
                  <a:close/>
                </a:path>
              </a:pathLst>
            </a:custGeom>
            <a:solidFill>
              <a:srgbClr val="FDF7E3"/>
            </a:solidFill>
            <a:ln w="19050" cap="flat" cmpd="sng">
              <a:solidFill>
                <a:srgbClr val="FDF7E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82" name="Freeform 43"/>
            <p:cNvSpPr>
              <a:spLocks/>
            </p:cNvSpPr>
            <p:nvPr/>
          </p:nvSpPr>
          <p:spPr bwMode="auto">
            <a:xfrm>
              <a:off x="5481638" y="3082925"/>
              <a:ext cx="549275" cy="242888"/>
            </a:xfrm>
            <a:custGeom>
              <a:avLst/>
              <a:gdLst>
                <a:gd name="T0" fmla="*/ 9 w 346"/>
                <a:gd name="T1" fmla="*/ 0 h 161"/>
                <a:gd name="T2" fmla="*/ 51 w 346"/>
                <a:gd name="T3" fmla="*/ 58 h 161"/>
                <a:gd name="T4" fmla="*/ 99 w 346"/>
                <a:gd name="T5" fmla="*/ 80 h 161"/>
                <a:gd name="T6" fmla="*/ 155 w 346"/>
                <a:gd name="T7" fmla="*/ 114 h 161"/>
                <a:gd name="T8" fmla="*/ 167 w 346"/>
                <a:gd name="T9" fmla="*/ 122 h 161"/>
                <a:gd name="T10" fmla="*/ 267 w 346"/>
                <a:gd name="T11" fmla="*/ 150 h 161"/>
                <a:gd name="T12" fmla="*/ 315 w 346"/>
                <a:gd name="T13" fmla="*/ 160 h 161"/>
                <a:gd name="T14" fmla="*/ 335 w 346"/>
                <a:gd name="T15" fmla="*/ 152 h 161"/>
                <a:gd name="T16" fmla="*/ 343 w 346"/>
                <a:gd name="T17" fmla="*/ 134 h 161"/>
                <a:gd name="T18" fmla="*/ 321 w 346"/>
                <a:gd name="T19" fmla="*/ 76 h 161"/>
                <a:gd name="T20" fmla="*/ 249 w 346"/>
                <a:gd name="T21" fmla="*/ 58 h 161"/>
                <a:gd name="T22" fmla="*/ 217 w 346"/>
                <a:gd name="T23" fmla="*/ 48 h 161"/>
                <a:gd name="T24" fmla="*/ 205 w 346"/>
                <a:gd name="T25" fmla="*/ 44 h 161"/>
                <a:gd name="T26" fmla="*/ 167 w 346"/>
                <a:gd name="T27" fmla="*/ 32 h 161"/>
                <a:gd name="T28" fmla="*/ 87 w 346"/>
                <a:gd name="T29" fmla="*/ 24 h 161"/>
                <a:gd name="T30" fmla="*/ 51 w 346"/>
                <a:gd name="T31" fmla="*/ 16 h 161"/>
                <a:gd name="T32" fmla="*/ 9 w 346"/>
                <a:gd name="T33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6" h="161">
                  <a:moveTo>
                    <a:pt x="9" y="0"/>
                  </a:moveTo>
                  <a:cubicBezTo>
                    <a:pt x="0" y="28"/>
                    <a:pt x="28" y="50"/>
                    <a:pt x="51" y="58"/>
                  </a:cubicBezTo>
                  <a:cubicBezTo>
                    <a:pt x="65" y="69"/>
                    <a:pt x="84" y="70"/>
                    <a:pt x="99" y="80"/>
                  </a:cubicBezTo>
                  <a:cubicBezTo>
                    <a:pt x="110" y="97"/>
                    <a:pt x="135" y="107"/>
                    <a:pt x="155" y="114"/>
                  </a:cubicBezTo>
                  <a:cubicBezTo>
                    <a:pt x="160" y="116"/>
                    <a:pt x="162" y="121"/>
                    <a:pt x="167" y="122"/>
                  </a:cubicBezTo>
                  <a:cubicBezTo>
                    <a:pt x="201" y="130"/>
                    <a:pt x="234" y="139"/>
                    <a:pt x="267" y="150"/>
                  </a:cubicBezTo>
                  <a:cubicBezTo>
                    <a:pt x="283" y="155"/>
                    <a:pt x="299" y="155"/>
                    <a:pt x="315" y="160"/>
                  </a:cubicBezTo>
                  <a:cubicBezTo>
                    <a:pt x="329" y="158"/>
                    <a:pt x="327" y="161"/>
                    <a:pt x="335" y="152"/>
                  </a:cubicBezTo>
                  <a:cubicBezTo>
                    <a:pt x="339" y="147"/>
                    <a:pt x="343" y="134"/>
                    <a:pt x="343" y="134"/>
                  </a:cubicBezTo>
                  <a:cubicBezTo>
                    <a:pt x="346" y="114"/>
                    <a:pt x="345" y="81"/>
                    <a:pt x="321" y="76"/>
                  </a:cubicBezTo>
                  <a:cubicBezTo>
                    <a:pt x="309" y="59"/>
                    <a:pt x="268" y="63"/>
                    <a:pt x="249" y="58"/>
                  </a:cubicBezTo>
                  <a:cubicBezTo>
                    <a:pt x="238" y="55"/>
                    <a:pt x="228" y="51"/>
                    <a:pt x="217" y="48"/>
                  </a:cubicBezTo>
                  <a:cubicBezTo>
                    <a:pt x="213" y="47"/>
                    <a:pt x="205" y="44"/>
                    <a:pt x="205" y="44"/>
                  </a:cubicBezTo>
                  <a:cubicBezTo>
                    <a:pt x="197" y="32"/>
                    <a:pt x="181" y="34"/>
                    <a:pt x="167" y="32"/>
                  </a:cubicBezTo>
                  <a:cubicBezTo>
                    <a:pt x="141" y="28"/>
                    <a:pt x="114" y="26"/>
                    <a:pt x="87" y="24"/>
                  </a:cubicBezTo>
                  <a:cubicBezTo>
                    <a:pt x="75" y="21"/>
                    <a:pt x="63" y="19"/>
                    <a:pt x="51" y="16"/>
                  </a:cubicBezTo>
                  <a:cubicBezTo>
                    <a:pt x="39" y="8"/>
                    <a:pt x="23" y="5"/>
                    <a:pt x="9" y="0"/>
                  </a:cubicBezTo>
                  <a:close/>
                </a:path>
              </a:pathLst>
            </a:custGeom>
            <a:solidFill>
              <a:srgbClr val="FDF7E3"/>
            </a:solidFill>
            <a:ln w="19050" cap="flat" cmpd="sng">
              <a:solidFill>
                <a:srgbClr val="FDF7E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83" name="Line 44"/>
            <p:cNvSpPr>
              <a:spLocks noChangeShapeType="1"/>
            </p:cNvSpPr>
            <p:nvPr/>
          </p:nvSpPr>
          <p:spPr bwMode="auto">
            <a:xfrm flipH="1" flipV="1">
              <a:off x="7092950" y="5014913"/>
              <a:ext cx="628650" cy="412750"/>
            </a:xfrm>
            <a:prstGeom prst="line">
              <a:avLst/>
            </a:prstGeom>
            <a:noFill/>
            <a:ln w="31750">
              <a:solidFill>
                <a:srgbClr val="3C393B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84" name="Text Box 45"/>
            <p:cNvSpPr txBox="1">
              <a:spLocks noChangeArrowheads="1"/>
            </p:cNvSpPr>
            <p:nvPr/>
          </p:nvSpPr>
          <p:spPr bwMode="auto">
            <a:xfrm>
              <a:off x="7110413" y="5422900"/>
              <a:ext cx="1662112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31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sz="1600" b="1">
                  <a:solidFill>
                    <a:srgbClr val="3C393B"/>
                  </a:solidFill>
                </a:rPr>
                <a:t>Fixation à</a:t>
              </a:r>
              <a:br>
                <a:rPr lang="en-US" sz="1600" b="1">
                  <a:solidFill>
                    <a:srgbClr val="3C393B"/>
                  </a:solidFill>
                </a:rPr>
              </a:br>
              <a:r>
                <a:rPr lang="en-US" sz="1600" b="1">
                  <a:solidFill>
                    <a:srgbClr val="3C393B"/>
                  </a:solidFill>
                </a:rPr>
                <a:t>la table</a:t>
              </a:r>
              <a:endParaRPr lang="en-US" sz="1600">
                <a:solidFill>
                  <a:srgbClr val="3C393B"/>
                </a:solidFill>
              </a:endParaRPr>
            </a:p>
          </p:txBody>
        </p:sp>
        <p:sp>
          <p:nvSpPr>
            <p:cNvPr id="85" name="Freeform 46"/>
            <p:cNvSpPr>
              <a:spLocks/>
            </p:cNvSpPr>
            <p:nvPr/>
          </p:nvSpPr>
          <p:spPr bwMode="auto">
            <a:xfrm>
              <a:off x="6224588" y="4733925"/>
              <a:ext cx="358775" cy="398463"/>
            </a:xfrm>
            <a:custGeom>
              <a:avLst/>
              <a:gdLst>
                <a:gd name="T0" fmla="*/ 72 w 226"/>
                <a:gd name="T1" fmla="*/ 0 h 251"/>
                <a:gd name="T2" fmla="*/ 58 w 226"/>
                <a:gd name="T3" fmla="*/ 4 h 251"/>
                <a:gd name="T4" fmla="*/ 53 w 226"/>
                <a:gd name="T5" fmla="*/ 19 h 251"/>
                <a:gd name="T6" fmla="*/ 24 w 226"/>
                <a:gd name="T7" fmla="*/ 29 h 251"/>
                <a:gd name="T8" fmla="*/ 116 w 226"/>
                <a:gd name="T9" fmla="*/ 222 h 251"/>
                <a:gd name="T10" fmla="*/ 155 w 226"/>
                <a:gd name="T11" fmla="*/ 237 h 251"/>
                <a:gd name="T12" fmla="*/ 184 w 226"/>
                <a:gd name="T13" fmla="*/ 247 h 251"/>
                <a:gd name="T14" fmla="*/ 213 w 226"/>
                <a:gd name="T15" fmla="*/ 242 h 251"/>
                <a:gd name="T16" fmla="*/ 184 w 226"/>
                <a:gd name="T17" fmla="*/ 135 h 251"/>
                <a:gd name="T18" fmla="*/ 159 w 226"/>
                <a:gd name="T19" fmla="*/ 87 h 251"/>
                <a:gd name="T20" fmla="*/ 126 w 226"/>
                <a:gd name="T21" fmla="*/ 29 h 251"/>
                <a:gd name="T22" fmla="*/ 72 w 226"/>
                <a:gd name="T2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6" h="251">
                  <a:moveTo>
                    <a:pt x="72" y="0"/>
                  </a:moveTo>
                  <a:cubicBezTo>
                    <a:pt x="67" y="1"/>
                    <a:pt x="61" y="1"/>
                    <a:pt x="58" y="4"/>
                  </a:cubicBezTo>
                  <a:cubicBezTo>
                    <a:pt x="54" y="8"/>
                    <a:pt x="57" y="16"/>
                    <a:pt x="53" y="19"/>
                  </a:cubicBezTo>
                  <a:cubicBezTo>
                    <a:pt x="45" y="25"/>
                    <a:pt x="24" y="29"/>
                    <a:pt x="24" y="29"/>
                  </a:cubicBezTo>
                  <a:cubicBezTo>
                    <a:pt x="0" y="97"/>
                    <a:pt x="46" y="199"/>
                    <a:pt x="116" y="222"/>
                  </a:cubicBezTo>
                  <a:cubicBezTo>
                    <a:pt x="141" y="240"/>
                    <a:pt x="119" y="227"/>
                    <a:pt x="155" y="237"/>
                  </a:cubicBezTo>
                  <a:cubicBezTo>
                    <a:pt x="165" y="240"/>
                    <a:pt x="184" y="247"/>
                    <a:pt x="184" y="247"/>
                  </a:cubicBezTo>
                  <a:cubicBezTo>
                    <a:pt x="194" y="245"/>
                    <a:pt x="210" y="251"/>
                    <a:pt x="213" y="242"/>
                  </a:cubicBezTo>
                  <a:cubicBezTo>
                    <a:pt x="226" y="207"/>
                    <a:pt x="201" y="164"/>
                    <a:pt x="184" y="135"/>
                  </a:cubicBezTo>
                  <a:cubicBezTo>
                    <a:pt x="179" y="118"/>
                    <a:pt x="159" y="87"/>
                    <a:pt x="159" y="87"/>
                  </a:cubicBezTo>
                  <a:cubicBezTo>
                    <a:pt x="153" y="65"/>
                    <a:pt x="142" y="45"/>
                    <a:pt x="126" y="29"/>
                  </a:cubicBezTo>
                  <a:cubicBezTo>
                    <a:pt x="118" y="4"/>
                    <a:pt x="95" y="5"/>
                    <a:pt x="72" y="0"/>
                  </a:cubicBezTo>
                  <a:close/>
                </a:path>
              </a:pathLst>
            </a:custGeom>
            <a:solidFill>
              <a:srgbClr val="FDF7E3"/>
            </a:solidFill>
            <a:ln w="19050" cap="flat" cmpd="sng">
              <a:solidFill>
                <a:srgbClr val="FDF7E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86" name="Text Box 47"/>
            <p:cNvSpPr txBox="1">
              <a:spLocks noChangeArrowheads="1"/>
            </p:cNvSpPr>
            <p:nvPr/>
          </p:nvSpPr>
          <p:spPr bwMode="auto">
            <a:xfrm>
              <a:off x="7242175" y="3355975"/>
              <a:ext cx="1662113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31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600" b="1">
                  <a:solidFill>
                    <a:srgbClr val="3C393B"/>
                  </a:solidFill>
                </a:rPr>
                <a:t>Base</a:t>
              </a:r>
              <a:endParaRPr lang="en-US" sz="1600">
                <a:solidFill>
                  <a:srgbClr val="3C393B"/>
                </a:solidFill>
              </a:endParaRPr>
            </a:p>
          </p:txBody>
        </p:sp>
        <p:sp>
          <p:nvSpPr>
            <p:cNvPr id="87" name="Line 48"/>
            <p:cNvSpPr>
              <a:spLocks noChangeShapeType="1"/>
            </p:cNvSpPr>
            <p:nvPr/>
          </p:nvSpPr>
          <p:spPr bwMode="auto">
            <a:xfrm flipH="1">
              <a:off x="6262688" y="3608388"/>
              <a:ext cx="960437" cy="193675"/>
            </a:xfrm>
            <a:prstGeom prst="line">
              <a:avLst/>
            </a:prstGeom>
            <a:noFill/>
            <a:ln w="31750">
              <a:solidFill>
                <a:srgbClr val="3C393B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</p:grpSp>
      <p:grpSp>
        <p:nvGrpSpPr>
          <p:cNvPr id="89" name="Groupe 88"/>
          <p:cNvGrpSpPr/>
          <p:nvPr/>
        </p:nvGrpSpPr>
        <p:grpSpPr>
          <a:xfrm>
            <a:off x="466725" y="2294087"/>
            <a:ext cx="6691313" cy="4117975"/>
            <a:chOff x="466725" y="1944688"/>
            <a:chExt cx="6691313" cy="4117975"/>
          </a:xfrm>
        </p:grpSpPr>
        <p:pic>
          <p:nvPicPr>
            <p:cNvPr id="90" name="Picture 31" descr="PrincipesParaMirror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4375" y="2495550"/>
              <a:ext cx="5173663" cy="3144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" name="Line 32"/>
            <p:cNvSpPr>
              <a:spLocks noChangeShapeType="1"/>
            </p:cNvSpPr>
            <p:nvPr/>
          </p:nvSpPr>
          <p:spPr bwMode="auto">
            <a:xfrm flipV="1">
              <a:off x="2309813" y="4321175"/>
              <a:ext cx="900112" cy="649288"/>
            </a:xfrm>
            <a:prstGeom prst="line">
              <a:avLst/>
            </a:prstGeom>
            <a:noFill/>
            <a:ln w="31750">
              <a:solidFill>
                <a:srgbClr val="3C393B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92" name="Text Box 33"/>
            <p:cNvSpPr txBox="1">
              <a:spLocks noChangeArrowheads="1"/>
            </p:cNvSpPr>
            <p:nvPr/>
          </p:nvSpPr>
          <p:spPr bwMode="auto">
            <a:xfrm>
              <a:off x="4378325" y="1944688"/>
              <a:ext cx="2138363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31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600" b="1">
                  <a:solidFill>
                    <a:srgbClr val="3C393B"/>
                  </a:solidFill>
                </a:rPr>
                <a:t>Effecteur</a:t>
              </a:r>
            </a:p>
          </p:txBody>
        </p:sp>
        <p:sp>
          <p:nvSpPr>
            <p:cNvPr id="93" name="Text Box 34"/>
            <p:cNvSpPr txBox="1">
              <a:spLocks noChangeArrowheads="1"/>
            </p:cNvSpPr>
            <p:nvPr/>
          </p:nvSpPr>
          <p:spPr bwMode="auto">
            <a:xfrm>
              <a:off x="2185988" y="2066925"/>
              <a:ext cx="1795462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31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600" b="1">
                  <a:solidFill>
                    <a:srgbClr val="3C393B"/>
                  </a:solidFill>
                </a:rPr>
                <a:t>Bras blocable</a:t>
              </a:r>
            </a:p>
          </p:txBody>
        </p:sp>
        <p:sp>
          <p:nvSpPr>
            <p:cNvPr id="94" name="Line 35"/>
            <p:cNvSpPr>
              <a:spLocks noChangeShapeType="1"/>
            </p:cNvSpPr>
            <p:nvPr/>
          </p:nvSpPr>
          <p:spPr bwMode="auto">
            <a:xfrm>
              <a:off x="3630613" y="2495550"/>
              <a:ext cx="614362" cy="860425"/>
            </a:xfrm>
            <a:prstGeom prst="line">
              <a:avLst/>
            </a:prstGeom>
            <a:noFill/>
            <a:ln w="31750">
              <a:solidFill>
                <a:srgbClr val="3C393B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95" name="Text Box 36"/>
            <p:cNvSpPr txBox="1">
              <a:spLocks noChangeArrowheads="1"/>
            </p:cNvSpPr>
            <p:nvPr/>
          </p:nvSpPr>
          <p:spPr bwMode="auto">
            <a:xfrm>
              <a:off x="466725" y="4953000"/>
              <a:ext cx="2600325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31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600" b="1" dirty="0">
                  <a:solidFill>
                    <a:srgbClr val="3C393B"/>
                  </a:solidFill>
                </a:rPr>
                <a:t>Point de </a:t>
              </a:r>
              <a:r>
                <a:rPr lang="en-US" sz="1600" b="1" dirty="0" err="1">
                  <a:solidFill>
                    <a:srgbClr val="3C393B"/>
                  </a:solidFill>
                </a:rPr>
                <a:t>préhension</a:t>
              </a:r>
              <a:r>
                <a:rPr lang="en-US" sz="1600" b="1" dirty="0">
                  <a:solidFill>
                    <a:srgbClr val="3C393B"/>
                  </a:solidFill>
                </a:rPr>
                <a:t> </a:t>
              </a:r>
              <a:r>
                <a:rPr lang="en-US" sz="1600" i="1" dirty="0">
                  <a:solidFill>
                    <a:srgbClr val="3C393B"/>
                  </a:solidFill>
                </a:rPr>
                <a:t>avec pivots </a:t>
              </a:r>
              <a:r>
                <a:rPr lang="en-US" sz="1600" i="1" dirty="0" err="1">
                  <a:solidFill>
                    <a:srgbClr val="3C393B"/>
                  </a:solidFill>
                </a:rPr>
                <a:t>passifs</a:t>
              </a:r>
              <a:endParaRPr lang="en-US" sz="1600" i="1" dirty="0">
                <a:solidFill>
                  <a:srgbClr val="3C393B"/>
                </a:solidFill>
              </a:endParaRPr>
            </a:p>
          </p:txBody>
        </p:sp>
        <p:sp>
          <p:nvSpPr>
            <p:cNvPr id="96" name="Text Box 37"/>
            <p:cNvSpPr txBox="1">
              <a:spLocks noChangeArrowheads="1"/>
            </p:cNvSpPr>
            <p:nvPr/>
          </p:nvSpPr>
          <p:spPr bwMode="auto">
            <a:xfrm>
              <a:off x="5089525" y="5726113"/>
              <a:ext cx="137795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31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600" b="1">
                  <a:solidFill>
                    <a:srgbClr val="3C393B"/>
                  </a:solidFill>
                </a:rPr>
                <a:t>Incision</a:t>
              </a:r>
            </a:p>
          </p:txBody>
        </p:sp>
        <p:sp>
          <p:nvSpPr>
            <p:cNvPr id="97" name="Oval 38"/>
            <p:cNvSpPr>
              <a:spLocks noChangeArrowheads="1"/>
            </p:cNvSpPr>
            <p:nvPr/>
          </p:nvSpPr>
          <p:spPr bwMode="auto">
            <a:xfrm>
              <a:off x="3436938" y="4116388"/>
              <a:ext cx="71437" cy="71437"/>
            </a:xfrm>
            <a:prstGeom prst="ellipse">
              <a:avLst/>
            </a:prstGeom>
            <a:solidFill>
              <a:srgbClr val="EA6C38"/>
            </a:solidFill>
            <a:ln w="19050">
              <a:solidFill>
                <a:srgbClr val="EA6C38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fr-BE"/>
            </a:p>
          </p:txBody>
        </p:sp>
        <p:sp>
          <p:nvSpPr>
            <p:cNvPr id="98" name="Freeform 39"/>
            <p:cNvSpPr>
              <a:spLocks/>
            </p:cNvSpPr>
            <p:nvPr/>
          </p:nvSpPr>
          <p:spPr bwMode="auto">
            <a:xfrm>
              <a:off x="2895600" y="2498725"/>
              <a:ext cx="2439988" cy="1398588"/>
            </a:xfrm>
            <a:custGeom>
              <a:avLst/>
              <a:gdLst>
                <a:gd name="T0" fmla="*/ 615 w 1537"/>
                <a:gd name="T1" fmla="*/ 861 h 881"/>
                <a:gd name="T2" fmla="*/ 490 w 1537"/>
                <a:gd name="T3" fmla="*/ 823 h 881"/>
                <a:gd name="T4" fmla="*/ 364 w 1537"/>
                <a:gd name="T5" fmla="*/ 735 h 881"/>
                <a:gd name="T6" fmla="*/ 301 w 1537"/>
                <a:gd name="T7" fmla="*/ 682 h 881"/>
                <a:gd name="T8" fmla="*/ 243 w 1537"/>
                <a:gd name="T9" fmla="*/ 605 h 881"/>
                <a:gd name="T10" fmla="*/ 209 w 1537"/>
                <a:gd name="T11" fmla="*/ 561 h 881"/>
                <a:gd name="T12" fmla="*/ 189 w 1537"/>
                <a:gd name="T13" fmla="*/ 537 h 881"/>
                <a:gd name="T14" fmla="*/ 185 w 1537"/>
                <a:gd name="T15" fmla="*/ 518 h 881"/>
                <a:gd name="T16" fmla="*/ 160 w 1537"/>
                <a:gd name="T17" fmla="*/ 484 h 881"/>
                <a:gd name="T18" fmla="*/ 126 w 1537"/>
                <a:gd name="T19" fmla="*/ 406 h 881"/>
                <a:gd name="T20" fmla="*/ 73 w 1537"/>
                <a:gd name="T21" fmla="*/ 261 h 881"/>
                <a:gd name="T22" fmla="*/ 54 w 1537"/>
                <a:gd name="T23" fmla="*/ 213 h 881"/>
                <a:gd name="T24" fmla="*/ 25 w 1537"/>
                <a:gd name="T25" fmla="*/ 121 h 881"/>
                <a:gd name="T26" fmla="*/ 39 w 1537"/>
                <a:gd name="T27" fmla="*/ 0 h 881"/>
                <a:gd name="T28" fmla="*/ 296 w 1537"/>
                <a:gd name="T29" fmla="*/ 19 h 881"/>
                <a:gd name="T30" fmla="*/ 373 w 1537"/>
                <a:gd name="T31" fmla="*/ 43 h 881"/>
                <a:gd name="T32" fmla="*/ 456 w 1537"/>
                <a:gd name="T33" fmla="*/ 150 h 881"/>
                <a:gd name="T34" fmla="*/ 480 w 1537"/>
                <a:gd name="T35" fmla="*/ 198 h 881"/>
                <a:gd name="T36" fmla="*/ 514 w 1537"/>
                <a:gd name="T37" fmla="*/ 256 h 881"/>
                <a:gd name="T38" fmla="*/ 533 w 1537"/>
                <a:gd name="T39" fmla="*/ 276 h 881"/>
                <a:gd name="T40" fmla="*/ 562 w 1537"/>
                <a:gd name="T41" fmla="*/ 324 h 881"/>
                <a:gd name="T42" fmla="*/ 596 w 1537"/>
                <a:gd name="T43" fmla="*/ 392 h 881"/>
                <a:gd name="T44" fmla="*/ 611 w 1537"/>
                <a:gd name="T45" fmla="*/ 421 h 881"/>
                <a:gd name="T46" fmla="*/ 620 w 1537"/>
                <a:gd name="T47" fmla="*/ 455 h 881"/>
                <a:gd name="T48" fmla="*/ 635 w 1537"/>
                <a:gd name="T49" fmla="*/ 464 h 881"/>
                <a:gd name="T50" fmla="*/ 664 w 1537"/>
                <a:gd name="T51" fmla="*/ 537 h 881"/>
                <a:gd name="T52" fmla="*/ 712 w 1537"/>
                <a:gd name="T53" fmla="*/ 605 h 881"/>
                <a:gd name="T54" fmla="*/ 756 w 1537"/>
                <a:gd name="T55" fmla="*/ 629 h 881"/>
                <a:gd name="T56" fmla="*/ 833 w 1537"/>
                <a:gd name="T57" fmla="*/ 624 h 881"/>
                <a:gd name="T58" fmla="*/ 882 w 1537"/>
                <a:gd name="T59" fmla="*/ 532 h 881"/>
                <a:gd name="T60" fmla="*/ 940 w 1537"/>
                <a:gd name="T61" fmla="*/ 474 h 881"/>
                <a:gd name="T62" fmla="*/ 1003 w 1537"/>
                <a:gd name="T63" fmla="*/ 411 h 881"/>
                <a:gd name="T64" fmla="*/ 1066 w 1537"/>
                <a:gd name="T65" fmla="*/ 358 h 881"/>
                <a:gd name="T66" fmla="*/ 1104 w 1537"/>
                <a:gd name="T67" fmla="*/ 339 h 881"/>
                <a:gd name="T68" fmla="*/ 1153 w 1537"/>
                <a:gd name="T69" fmla="*/ 310 h 881"/>
                <a:gd name="T70" fmla="*/ 1351 w 1537"/>
                <a:gd name="T71" fmla="*/ 242 h 881"/>
                <a:gd name="T72" fmla="*/ 1443 w 1537"/>
                <a:gd name="T73" fmla="*/ 247 h 881"/>
                <a:gd name="T74" fmla="*/ 1458 w 1537"/>
                <a:gd name="T75" fmla="*/ 251 h 881"/>
                <a:gd name="T76" fmla="*/ 1462 w 1537"/>
                <a:gd name="T77" fmla="*/ 266 h 881"/>
                <a:gd name="T78" fmla="*/ 1516 w 1537"/>
                <a:gd name="T79" fmla="*/ 285 h 881"/>
                <a:gd name="T80" fmla="*/ 1525 w 1537"/>
                <a:gd name="T81" fmla="*/ 353 h 881"/>
                <a:gd name="T82" fmla="*/ 1467 w 1537"/>
                <a:gd name="T83" fmla="*/ 377 h 881"/>
                <a:gd name="T84" fmla="*/ 1375 w 1537"/>
                <a:gd name="T85" fmla="*/ 445 h 881"/>
                <a:gd name="T86" fmla="*/ 1337 w 1537"/>
                <a:gd name="T87" fmla="*/ 474 h 881"/>
                <a:gd name="T88" fmla="*/ 1235 w 1537"/>
                <a:gd name="T89" fmla="*/ 542 h 881"/>
                <a:gd name="T90" fmla="*/ 1124 w 1537"/>
                <a:gd name="T91" fmla="*/ 595 h 881"/>
                <a:gd name="T92" fmla="*/ 1075 w 1537"/>
                <a:gd name="T93" fmla="*/ 614 h 881"/>
                <a:gd name="T94" fmla="*/ 993 w 1537"/>
                <a:gd name="T95" fmla="*/ 585 h 881"/>
                <a:gd name="T96" fmla="*/ 916 w 1537"/>
                <a:gd name="T97" fmla="*/ 628 h 881"/>
                <a:gd name="T98" fmla="*/ 794 w 1537"/>
                <a:gd name="T99" fmla="*/ 726 h 881"/>
                <a:gd name="T100" fmla="*/ 756 w 1537"/>
                <a:gd name="T101" fmla="*/ 755 h 881"/>
                <a:gd name="T102" fmla="*/ 727 w 1537"/>
                <a:gd name="T103" fmla="*/ 765 h 881"/>
                <a:gd name="T104" fmla="*/ 678 w 1537"/>
                <a:gd name="T105" fmla="*/ 861 h 881"/>
                <a:gd name="T106" fmla="*/ 635 w 1537"/>
                <a:gd name="T107" fmla="*/ 881 h 881"/>
                <a:gd name="T108" fmla="*/ 615 w 1537"/>
                <a:gd name="T109" fmla="*/ 861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37" h="881">
                  <a:moveTo>
                    <a:pt x="615" y="861"/>
                  </a:moveTo>
                  <a:cubicBezTo>
                    <a:pt x="568" y="855"/>
                    <a:pt x="535" y="836"/>
                    <a:pt x="490" y="823"/>
                  </a:cubicBezTo>
                  <a:cubicBezTo>
                    <a:pt x="453" y="786"/>
                    <a:pt x="403" y="768"/>
                    <a:pt x="364" y="735"/>
                  </a:cubicBezTo>
                  <a:cubicBezTo>
                    <a:pt x="344" y="718"/>
                    <a:pt x="325" y="690"/>
                    <a:pt x="301" y="682"/>
                  </a:cubicBezTo>
                  <a:cubicBezTo>
                    <a:pt x="282" y="655"/>
                    <a:pt x="266" y="628"/>
                    <a:pt x="243" y="605"/>
                  </a:cubicBezTo>
                  <a:cubicBezTo>
                    <a:pt x="236" y="585"/>
                    <a:pt x="223" y="576"/>
                    <a:pt x="209" y="561"/>
                  </a:cubicBezTo>
                  <a:cubicBezTo>
                    <a:pt x="191" y="512"/>
                    <a:pt x="221" y="586"/>
                    <a:pt x="189" y="537"/>
                  </a:cubicBezTo>
                  <a:cubicBezTo>
                    <a:pt x="185" y="532"/>
                    <a:pt x="187" y="524"/>
                    <a:pt x="185" y="518"/>
                  </a:cubicBezTo>
                  <a:cubicBezTo>
                    <a:pt x="177" y="497"/>
                    <a:pt x="175" y="498"/>
                    <a:pt x="160" y="484"/>
                  </a:cubicBezTo>
                  <a:cubicBezTo>
                    <a:pt x="152" y="455"/>
                    <a:pt x="143" y="431"/>
                    <a:pt x="126" y="406"/>
                  </a:cubicBezTo>
                  <a:cubicBezTo>
                    <a:pt x="115" y="355"/>
                    <a:pt x="97" y="307"/>
                    <a:pt x="73" y="261"/>
                  </a:cubicBezTo>
                  <a:cubicBezTo>
                    <a:pt x="64" y="244"/>
                    <a:pt x="65" y="229"/>
                    <a:pt x="54" y="213"/>
                  </a:cubicBezTo>
                  <a:cubicBezTo>
                    <a:pt x="48" y="183"/>
                    <a:pt x="43" y="146"/>
                    <a:pt x="25" y="121"/>
                  </a:cubicBezTo>
                  <a:cubicBezTo>
                    <a:pt x="11" y="80"/>
                    <a:pt x="0" y="25"/>
                    <a:pt x="39" y="0"/>
                  </a:cubicBezTo>
                  <a:cubicBezTo>
                    <a:pt x="130" y="3"/>
                    <a:pt x="209" y="4"/>
                    <a:pt x="296" y="19"/>
                  </a:cubicBezTo>
                  <a:cubicBezTo>
                    <a:pt x="322" y="28"/>
                    <a:pt x="348" y="31"/>
                    <a:pt x="373" y="43"/>
                  </a:cubicBezTo>
                  <a:cubicBezTo>
                    <a:pt x="406" y="76"/>
                    <a:pt x="429" y="113"/>
                    <a:pt x="456" y="150"/>
                  </a:cubicBezTo>
                  <a:cubicBezTo>
                    <a:pt x="467" y="165"/>
                    <a:pt x="469" y="183"/>
                    <a:pt x="480" y="198"/>
                  </a:cubicBezTo>
                  <a:cubicBezTo>
                    <a:pt x="489" y="224"/>
                    <a:pt x="490" y="241"/>
                    <a:pt x="514" y="256"/>
                  </a:cubicBezTo>
                  <a:cubicBezTo>
                    <a:pt x="527" y="295"/>
                    <a:pt x="508" y="251"/>
                    <a:pt x="533" y="276"/>
                  </a:cubicBezTo>
                  <a:cubicBezTo>
                    <a:pt x="543" y="286"/>
                    <a:pt x="547" y="309"/>
                    <a:pt x="562" y="324"/>
                  </a:cubicBezTo>
                  <a:cubicBezTo>
                    <a:pt x="570" y="349"/>
                    <a:pt x="578" y="374"/>
                    <a:pt x="596" y="392"/>
                  </a:cubicBezTo>
                  <a:cubicBezTo>
                    <a:pt x="611" y="435"/>
                    <a:pt x="588" y="374"/>
                    <a:pt x="611" y="421"/>
                  </a:cubicBezTo>
                  <a:cubicBezTo>
                    <a:pt x="616" y="432"/>
                    <a:pt x="613" y="445"/>
                    <a:pt x="620" y="455"/>
                  </a:cubicBezTo>
                  <a:cubicBezTo>
                    <a:pt x="623" y="460"/>
                    <a:pt x="630" y="461"/>
                    <a:pt x="635" y="464"/>
                  </a:cubicBezTo>
                  <a:cubicBezTo>
                    <a:pt x="642" y="492"/>
                    <a:pt x="647" y="513"/>
                    <a:pt x="664" y="537"/>
                  </a:cubicBezTo>
                  <a:cubicBezTo>
                    <a:pt x="673" y="564"/>
                    <a:pt x="683" y="595"/>
                    <a:pt x="712" y="605"/>
                  </a:cubicBezTo>
                  <a:cubicBezTo>
                    <a:pt x="725" y="624"/>
                    <a:pt x="734" y="623"/>
                    <a:pt x="756" y="629"/>
                  </a:cubicBezTo>
                  <a:cubicBezTo>
                    <a:pt x="782" y="627"/>
                    <a:pt x="807" y="627"/>
                    <a:pt x="833" y="624"/>
                  </a:cubicBezTo>
                  <a:cubicBezTo>
                    <a:pt x="869" y="620"/>
                    <a:pt x="865" y="557"/>
                    <a:pt x="882" y="532"/>
                  </a:cubicBezTo>
                  <a:cubicBezTo>
                    <a:pt x="888" y="512"/>
                    <a:pt x="920" y="481"/>
                    <a:pt x="940" y="474"/>
                  </a:cubicBezTo>
                  <a:cubicBezTo>
                    <a:pt x="948" y="453"/>
                    <a:pt x="982" y="418"/>
                    <a:pt x="1003" y="411"/>
                  </a:cubicBezTo>
                  <a:cubicBezTo>
                    <a:pt x="1026" y="395"/>
                    <a:pt x="1042" y="371"/>
                    <a:pt x="1066" y="358"/>
                  </a:cubicBezTo>
                  <a:cubicBezTo>
                    <a:pt x="1078" y="351"/>
                    <a:pt x="1104" y="339"/>
                    <a:pt x="1104" y="339"/>
                  </a:cubicBezTo>
                  <a:cubicBezTo>
                    <a:pt x="1120" y="323"/>
                    <a:pt x="1132" y="316"/>
                    <a:pt x="1153" y="310"/>
                  </a:cubicBezTo>
                  <a:cubicBezTo>
                    <a:pt x="1201" y="259"/>
                    <a:pt x="1288" y="264"/>
                    <a:pt x="1351" y="242"/>
                  </a:cubicBezTo>
                  <a:cubicBezTo>
                    <a:pt x="1382" y="244"/>
                    <a:pt x="1412" y="244"/>
                    <a:pt x="1443" y="247"/>
                  </a:cubicBezTo>
                  <a:cubicBezTo>
                    <a:pt x="1448" y="247"/>
                    <a:pt x="1454" y="247"/>
                    <a:pt x="1458" y="251"/>
                  </a:cubicBezTo>
                  <a:cubicBezTo>
                    <a:pt x="1462" y="255"/>
                    <a:pt x="1459" y="262"/>
                    <a:pt x="1462" y="266"/>
                  </a:cubicBezTo>
                  <a:cubicBezTo>
                    <a:pt x="1474" y="281"/>
                    <a:pt x="1499" y="279"/>
                    <a:pt x="1516" y="285"/>
                  </a:cubicBezTo>
                  <a:cubicBezTo>
                    <a:pt x="1530" y="309"/>
                    <a:pt x="1537" y="323"/>
                    <a:pt x="1525" y="353"/>
                  </a:cubicBezTo>
                  <a:cubicBezTo>
                    <a:pt x="1519" y="367"/>
                    <a:pt x="1480" y="373"/>
                    <a:pt x="1467" y="377"/>
                  </a:cubicBezTo>
                  <a:cubicBezTo>
                    <a:pt x="1435" y="399"/>
                    <a:pt x="1406" y="423"/>
                    <a:pt x="1375" y="445"/>
                  </a:cubicBezTo>
                  <a:cubicBezTo>
                    <a:pt x="1360" y="455"/>
                    <a:pt x="1354" y="468"/>
                    <a:pt x="1337" y="474"/>
                  </a:cubicBezTo>
                  <a:cubicBezTo>
                    <a:pt x="1311" y="500"/>
                    <a:pt x="1271" y="529"/>
                    <a:pt x="1235" y="542"/>
                  </a:cubicBezTo>
                  <a:cubicBezTo>
                    <a:pt x="1205" y="570"/>
                    <a:pt x="1160" y="576"/>
                    <a:pt x="1124" y="595"/>
                  </a:cubicBezTo>
                  <a:cubicBezTo>
                    <a:pt x="1108" y="603"/>
                    <a:pt x="1075" y="614"/>
                    <a:pt x="1075" y="614"/>
                  </a:cubicBezTo>
                  <a:cubicBezTo>
                    <a:pt x="1050" y="632"/>
                    <a:pt x="1023" y="577"/>
                    <a:pt x="993" y="585"/>
                  </a:cubicBezTo>
                  <a:cubicBezTo>
                    <a:pt x="958" y="610"/>
                    <a:pt x="957" y="625"/>
                    <a:pt x="916" y="628"/>
                  </a:cubicBezTo>
                  <a:cubicBezTo>
                    <a:pt x="895" y="642"/>
                    <a:pt x="815" y="712"/>
                    <a:pt x="794" y="726"/>
                  </a:cubicBezTo>
                  <a:cubicBezTo>
                    <a:pt x="785" y="740"/>
                    <a:pt x="772" y="748"/>
                    <a:pt x="756" y="755"/>
                  </a:cubicBezTo>
                  <a:cubicBezTo>
                    <a:pt x="747" y="759"/>
                    <a:pt x="727" y="765"/>
                    <a:pt x="727" y="765"/>
                  </a:cubicBezTo>
                  <a:cubicBezTo>
                    <a:pt x="714" y="813"/>
                    <a:pt x="723" y="834"/>
                    <a:pt x="678" y="861"/>
                  </a:cubicBezTo>
                  <a:cubicBezTo>
                    <a:pt x="666" y="881"/>
                    <a:pt x="657" y="881"/>
                    <a:pt x="635" y="881"/>
                  </a:cubicBezTo>
                  <a:lnTo>
                    <a:pt x="615" y="861"/>
                  </a:lnTo>
                  <a:close/>
                </a:path>
              </a:pathLst>
            </a:custGeom>
            <a:solidFill>
              <a:srgbClr val="FDF7E3"/>
            </a:solidFill>
            <a:ln w="19050" cap="flat" cmpd="sng">
              <a:solidFill>
                <a:srgbClr val="FDF7E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99" name="Line 40"/>
            <p:cNvSpPr>
              <a:spLocks noChangeShapeType="1"/>
            </p:cNvSpPr>
            <p:nvPr/>
          </p:nvSpPr>
          <p:spPr bwMode="auto">
            <a:xfrm>
              <a:off x="5075238" y="2281238"/>
              <a:ext cx="322262" cy="1074737"/>
            </a:xfrm>
            <a:prstGeom prst="line">
              <a:avLst/>
            </a:prstGeom>
            <a:noFill/>
            <a:ln w="31750">
              <a:solidFill>
                <a:srgbClr val="3C393B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100" name="Freeform 41"/>
            <p:cNvSpPr>
              <a:spLocks/>
            </p:cNvSpPr>
            <p:nvPr/>
          </p:nvSpPr>
          <p:spPr bwMode="auto">
            <a:xfrm>
              <a:off x="3790950" y="3790950"/>
              <a:ext cx="787400" cy="520700"/>
            </a:xfrm>
            <a:custGeom>
              <a:avLst/>
              <a:gdLst>
                <a:gd name="T0" fmla="*/ 0 w 496"/>
                <a:gd name="T1" fmla="*/ 210 h 328"/>
                <a:gd name="T2" fmla="*/ 16 w 496"/>
                <a:gd name="T3" fmla="*/ 198 h 328"/>
                <a:gd name="T4" fmla="*/ 26 w 496"/>
                <a:gd name="T5" fmla="*/ 190 h 328"/>
                <a:gd name="T6" fmla="*/ 48 w 496"/>
                <a:gd name="T7" fmla="*/ 170 h 328"/>
                <a:gd name="T8" fmla="*/ 102 w 496"/>
                <a:gd name="T9" fmla="*/ 152 h 328"/>
                <a:gd name="T10" fmla="*/ 126 w 496"/>
                <a:gd name="T11" fmla="*/ 132 h 328"/>
                <a:gd name="T12" fmla="*/ 138 w 496"/>
                <a:gd name="T13" fmla="*/ 114 h 328"/>
                <a:gd name="T14" fmla="*/ 142 w 496"/>
                <a:gd name="T15" fmla="*/ 102 h 328"/>
                <a:gd name="T16" fmla="*/ 152 w 496"/>
                <a:gd name="T17" fmla="*/ 58 h 328"/>
                <a:gd name="T18" fmla="*/ 180 w 496"/>
                <a:gd name="T19" fmla="*/ 20 h 328"/>
                <a:gd name="T20" fmla="*/ 270 w 496"/>
                <a:gd name="T21" fmla="*/ 0 h 328"/>
                <a:gd name="T22" fmla="*/ 318 w 496"/>
                <a:gd name="T23" fmla="*/ 2 h 328"/>
                <a:gd name="T24" fmla="*/ 412 w 496"/>
                <a:gd name="T25" fmla="*/ 52 h 328"/>
                <a:gd name="T26" fmla="*/ 450 w 496"/>
                <a:gd name="T27" fmla="*/ 98 h 328"/>
                <a:gd name="T28" fmla="*/ 482 w 496"/>
                <a:gd name="T29" fmla="*/ 160 h 328"/>
                <a:gd name="T30" fmla="*/ 460 w 496"/>
                <a:gd name="T31" fmla="*/ 284 h 328"/>
                <a:gd name="T32" fmla="*/ 396 w 496"/>
                <a:gd name="T33" fmla="*/ 322 h 328"/>
                <a:gd name="T34" fmla="*/ 368 w 496"/>
                <a:gd name="T35" fmla="*/ 326 h 328"/>
                <a:gd name="T36" fmla="*/ 384 w 496"/>
                <a:gd name="T37" fmla="*/ 312 h 328"/>
                <a:gd name="T38" fmla="*/ 378 w 496"/>
                <a:gd name="T39" fmla="*/ 250 h 328"/>
                <a:gd name="T40" fmla="*/ 348 w 496"/>
                <a:gd name="T41" fmla="*/ 256 h 328"/>
                <a:gd name="T42" fmla="*/ 332 w 496"/>
                <a:gd name="T43" fmla="*/ 328 h 328"/>
                <a:gd name="T44" fmla="*/ 310 w 496"/>
                <a:gd name="T45" fmla="*/ 326 h 328"/>
                <a:gd name="T46" fmla="*/ 298 w 496"/>
                <a:gd name="T47" fmla="*/ 322 h 328"/>
                <a:gd name="T48" fmla="*/ 194 w 496"/>
                <a:gd name="T49" fmla="*/ 290 h 328"/>
                <a:gd name="T50" fmla="*/ 158 w 496"/>
                <a:gd name="T51" fmla="*/ 284 h 328"/>
                <a:gd name="T52" fmla="*/ 116 w 496"/>
                <a:gd name="T53" fmla="*/ 280 h 328"/>
                <a:gd name="T54" fmla="*/ 60 w 496"/>
                <a:gd name="T55" fmla="*/ 266 h 328"/>
                <a:gd name="T56" fmla="*/ 24 w 496"/>
                <a:gd name="T57" fmla="*/ 244 h 328"/>
                <a:gd name="T58" fmla="*/ 12 w 496"/>
                <a:gd name="T59" fmla="*/ 236 h 328"/>
                <a:gd name="T60" fmla="*/ 0 w 496"/>
                <a:gd name="T61" fmla="*/ 21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96" h="328">
                  <a:moveTo>
                    <a:pt x="0" y="210"/>
                  </a:moveTo>
                  <a:cubicBezTo>
                    <a:pt x="7" y="206"/>
                    <a:pt x="8" y="201"/>
                    <a:pt x="16" y="198"/>
                  </a:cubicBezTo>
                  <a:cubicBezTo>
                    <a:pt x="27" y="181"/>
                    <a:pt x="12" y="201"/>
                    <a:pt x="26" y="190"/>
                  </a:cubicBezTo>
                  <a:cubicBezTo>
                    <a:pt x="33" y="184"/>
                    <a:pt x="39" y="174"/>
                    <a:pt x="48" y="170"/>
                  </a:cubicBezTo>
                  <a:cubicBezTo>
                    <a:pt x="65" y="163"/>
                    <a:pt x="86" y="163"/>
                    <a:pt x="102" y="152"/>
                  </a:cubicBezTo>
                  <a:cubicBezTo>
                    <a:pt x="111" y="146"/>
                    <a:pt x="117" y="138"/>
                    <a:pt x="126" y="132"/>
                  </a:cubicBezTo>
                  <a:cubicBezTo>
                    <a:pt x="130" y="126"/>
                    <a:pt x="136" y="121"/>
                    <a:pt x="138" y="114"/>
                  </a:cubicBezTo>
                  <a:cubicBezTo>
                    <a:pt x="139" y="110"/>
                    <a:pt x="142" y="102"/>
                    <a:pt x="142" y="102"/>
                  </a:cubicBezTo>
                  <a:cubicBezTo>
                    <a:pt x="143" y="83"/>
                    <a:pt x="137" y="68"/>
                    <a:pt x="152" y="58"/>
                  </a:cubicBezTo>
                  <a:cubicBezTo>
                    <a:pt x="156" y="47"/>
                    <a:pt x="169" y="24"/>
                    <a:pt x="180" y="20"/>
                  </a:cubicBezTo>
                  <a:cubicBezTo>
                    <a:pt x="197" y="3"/>
                    <a:pt x="247" y="2"/>
                    <a:pt x="270" y="0"/>
                  </a:cubicBezTo>
                  <a:cubicBezTo>
                    <a:pt x="286" y="1"/>
                    <a:pt x="302" y="1"/>
                    <a:pt x="318" y="2"/>
                  </a:cubicBezTo>
                  <a:cubicBezTo>
                    <a:pt x="343" y="4"/>
                    <a:pt x="388" y="38"/>
                    <a:pt x="412" y="52"/>
                  </a:cubicBezTo>
                  <a:cubicBezTo>
                    <a:pt x="418" y="70"/>
                    <a:pt x="440" y="82"/>
                    <a:pt x="450" y="98"/>
                  </a:cubicBezTo>
                  <a:cubicBezTo>
                    <a:pt x="463" y="118"/>
                    <a:pt x="475" y="137"/>
                    <a:pt x="482" y="160"/>
                  </a:cubicBezTo>
                  <a:cubicBezTo>
                    <a:pt x="484" y="182"/>
                    <a:pt x="496" y="272"/>
                    <a:pt x="460" y="284"/>
                  </a:cubicBezTo>
                  <a:cubicBezTo>
                    <a:pt x="450" y="299"/>
                    <a:pt x="414" y="316"/>
                    <a:pt x="396" y="322"/>
                  </a:cubicBezTo>
                  <a:cubicBezTo>
                    <a:pt x="387" y="325"/>
                    <a:pt x="368" y="326"/>
                    <a:pt x="368" y="326"/>
                  </a:cubicBezTo>
                  <a:cubicBezTo>
                    <a:pt x="382" y="317"/>
                    <a:pt x="377" y="322"/>
                    <a:pt x="384" y="312"/>
                  </a:cubicBezTo>
                  <a:cubicBezTo>
                    <a:pt x="386" y="292"/>
                    <a:pt x="397" y="262"/>
                    <a:pt x="378" y="250"/>
                  </a:cubicBezTo>
                  <a:cubicBezTo>
                    <a:pt x="368" y="251"/>
                    <a:pt x="352" y="247"/>
                    <a:pt x="348" y="256"/>
                  </a:cubicBezTo>
                  <a:cubicBezTo>
                    <a:pt x="341" y="272"/>
                    <a:pt x="345" y="324"/>
                    <a:pt x="332" y="328"/>
                  </a:cubicBezTo>
                  <a:cubicBezTo>
                    <a:pt x="325" y="327"/>
                    <a:pt x="317" y="327"/>
                    <a:pt x="310" y="326"/>
                  </a:cubicBezTo>
                  <a:cubicBezTo>
                    <a:pt x="306" y="325"/>
                    <a:pt x="298" y="322"/>
                    <a:pt x="298" y="322"/>
                  </a:cubicBezTo>
                  <a:cubicBezTo>
                    <a:pt x="271" y="295"/>
                    <a:pt x="230" y="292"/>
                    <a:pt x="194" y="290"/>
                  </a:cubicBezTo>
                  <a:cubicBezTo>
                    <a:pt x="172" y="284"/>
                    <a:pt x="183" y="287"/>
                    <a:pt x="158" y="284"/>
                  </a:cubicBezTo>
                  <a:cubicBezTo>
                    <a:pt x="140" y="278"/>
                    <a:pt x="159" y="284"/>
                    <a:pt x="116" y="280"/>
                  </a:cubicBezTo>
                  <a:cubicBezTo>
                    <a:pt x="96" y="278"/>
                    <a:pt x="81" y="268"/>
                    <a:pt x="60" y="266"/>
                  </a:cubicBezTo>
                  <a:cubicBezTo>
                    <a:pt x="45" y="261"/>
                    <a:pt x="37" y="253"/>
                    <a:pt x="24" y="244"/>
                  </a:cubicBezTo>
                  <a:cubicBezTo>
                    <a:pt x="20" y="241"/>
                    <a:pt x="12" y="236"/>
                    <a:pt x="12" y="236"/>
                  </a:cubicBezTo>
                  <a:cubicBezTo>
                    <a:pt x="7" y="228"/>
                    <a:pt x="0" y="220"/>
                    <a:pt x="0" y="210"/>
                  </a:cubicBezTo>
                  <a:close/>
                </a:path>
              </a:pathLst>
            </a:custGeom>
            <a:solidFill>
              <a:srgbClr val="FDF7E3"/>
            </a:solidFill>
            <a:ln w="19050" cap="flat" cmpd="sng">
              <a:solidFill>
                <a:srgbClr val="FDF7E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101" name="Oval 42"/>
            <p:cNvSpPr>
              <a:spLocks noChangeArrowheads="1"/>
            </p:cNvSpPr>
            <p:nvPr/>
          </p:nvSpPr>
          <p:spPr bwMode="auto">
            <a:xfrm>
              <a:off x="4279900" y="4321175"/>
              <a:ext cx="71438" cy="71438"/>
            </a:xfrm>
            <a:prstGeom prst="ellipse">
              <a:avLst/>
            </a:prstGeom>
            <a:solidFill>
              <a:srgbClr val="EA6C38"/>
            </a:solidFill>
            <a:ln w="19050">
              <a:solidFill>
                <a:srgbClr val="EA6C38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fr-BE"/>
            </a:p>
          </p:txBody>
        </p:sp>
        <p:sp>
          <p:nvSpPr>
            <p:cNvPr id="102" name="Freeform 43"/>
            <p:cNvSpPr>
              <a:spLocks/>
            </p:cNvSpPr>
            <p:nvPr/>
          </p:nvSpPr>
          <p:spPr bwMode="auto">
            <a:xfrm>
              <a:off x="4321175" y="4410075"/>
              <a:ext cx="193675" cy="200025"/>
            </a:xfrm>
            <a:custGeom>
              <a:avLst/>
              <a:gdLst>
                <a:gd name="T0" fmla="*/ 19 w 122"/>
                <a:gd name="T1" fmla="*/ 72 h 126"/>
                <a:gd name="T2" fmla="*/ 8 w 122"/>
                <a:gd name="T3" fmla="*/ 47 h 126"/>
                <a:gd name="T4" fmla="*/ 10 w 122"/>
                <a:gd name="T5" fmla="*/ 0 h 126"/>
                <a:gd name="T6" fmla="*/ 82 w 122"/>
                <a:gd name="T7" fmla="*/ 6 h 126"/>
                <a:gd name="T8" fmla="*/ 97 w 122"/>
                <a:gd name="T9" fmla="*/ 20 h 126"/>
                <a:gd name="T10" fmla="*/ 115 w 122"/>
                <a:gd name="T11" fmla="*/ 48 h 126"/>
                <a:gd name="T12" fmla="*/ 103 w 122"/>
                <a:gd name="T13" fmla="*/ 110 h 126"/>
                <a:gd name="T14" fmla="*/ 92 w 122"/>
                <a:gd name="T15" fmla="*/ 117 h 126"/>
                <a:gd name="T16" fmla="*/ 55 w 122"/>
                <a:gd name="T17" fmla="*/ 120 h 126"/>
                <a:gd name="T18" fmla="*/ 41 w 122"/>
                <a:gd name="T19" fmla="*/ 116 h 126"/>
                <a:gd name="T20" fmla="*/ 11 w 122"/>
                <a:gd name="T21" fmla="*/ 83 h 126"/>
                <a:gd name="T22" fmla="*/ 19 w 122"/>
                <a:gd name="T23" fmla="*/ 7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2" h="126">
                  <a:moveTo>
                    <a:pt x="19" y="72"/>
                  </a:moveTo>
                  <a:cubicBezTo>
                    <a:pt x="16" y="62"/>
                    <a:pt x="14" y="55"/>
                    <a:pt x="8" y="47"/>
                  </a:cubicBezTo>
                  <a:cubicBezTo>
                    <a:pt x="8" y="35"/>
                    <a:pt x="0" y="10"/>
                    <a:pt x="10" y="0"/>
                  </a:cubicBezTo>
                  <a:cubicBezTo>
                    <a:pt x="46" y="1"/>
                    <a:pt x="56" y="1"/>
                    <a:pt x="82" y="6"/>
                  </a:cubicBezTo>
                  <a:cubicBezTo>
                    <a:pt x="88" y="11"/>
                    <a:pt x="91" y="16"/>
                    <a:pt x="97" y="20"/>
                  </a:cubicBezTo>
                  <a:cubicBezTo>
                    <a:pt x="104" y="29"/>
                    <a:pt x="108" y="39"/>
                    <a:pt x="115" y="48"/>
                  </a:cubicBezTo>
                  <a:cubicBezTo>
                    <a:pt x="119" y="68"/>
                    <a:pt x="122" y="95"/>
                    <a:pt x="103" y="110"/>
                  </a:cubicBezTo>
                  <a:cubicBezTo>
                    <a:pt x="100" y="116"/>
                    <a:pt x="98" y="116"/>
                    <a:pt x="92" y="117"/>
                  </a:cubicBezTo>
                  <a:cubicBezTo>
                    <a:pt x="80" y="126"/>
                    <a:pt x="72" y="121"/>
                    <a:pt x="55" y="120"/>
                  </a:cubicBezTo>
                  <a:cubicBezTo>
                    <a:pt x="50" y="119"/>
                    <a:pt x="46" y="117"/>
                    <a:pt x="41" y="116"/>
                  </a:cubicBezTo>
                  <a:cubicBezTo>
                    <a:pt x="28" y="106"/>
                    <a:pt x="20" y="96"/>
                    <a:pt x="11" y="83"/>
                  </a:cubicBezTo>
                  <a:cubicBezTo>
                    <a:pt x="9" y="74"/>
                    <a:pt x="8" y="78"/>
                    <a:pt x="19" y="72"/>
                  </a:cubicBezTo>
                  <a:close/>
                </a:path>
              </a:pathLst>
            </a:custGeom>
            <a:solidFill>
              <a:srgbClr val="FDF7E3"/>
            </a:solidFill>
            <a:ln w="19050" cap="flat" cmpd="sng">
              <a:solidFill>
                <a:srgbClr val="FDF7E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103" name="Line 44"/>
            <p:cNvSpPr>
              <a:spLocks noChangeShapeType="1"/>
            </p:cNvSpPr>
            <p:nvPr/>
          </p:nvSpPr>
          <p:spPr bwMode="auto">
            <a:xfrm flipH="1" flipV="1">
              <a:off x="4378325" y="4545013"/>
              <a:ext cx="696913" cy="1228725"/>
            </a:xfrm>
            <a:prstGeom prst="line">
              <a:avLst/>
            </a:prstGeom>
            <a:noFill/>
            <a:ln w="31750">
              <a:solidFill>
                <a:srgbClr val="3C393B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104" name="Freeform 45"/>
            <p:cNvSpPr>
              <a:spLocks/>
            </p:cNvSpPr>
            <p:nvPr/>
          </p:nvSpPr>
          <p:spPr bwMode="auto">
            <a:xfrm>
              <a:off x="5667375" y="2373313"/>
              <a:ext cx="822325" cy="1035050"/>
            </a:xfrm>
            <a:custGeom>
              <a:avLst/>
              <a:gdLst>
                <a:gd name="T0" fmla="*/ 85 w 518"/>
                <a:gd name="T1" fmla="*/ 0 h 652"/>
                <a:gd name="T2" fmla="*/ 180 w 518"/>
                <a:gd name="T3" fmla="*/ 30 h 652"/>
                <a:gd name="T4" fmla="*/ 210 w 518"/>
                <a:gd name="T5" fmla="*/ 42 h 652"/>
                <a:gd name="T6" fmla="*/ 234 w 518"/>
                <a:gd name="T7" fmla="*/ 51 h 652"/>
                <a:gd name="T8" fmla="*/ 256 w 518"/>
                <a:gd name="T9" fmla="*/ 63 h 652"/>
                <a:gd name="T10" fmla="*/ 279 w 518"/>
                <a:gd name="T11" fmla="*/ 87 h 652"/>
                <a:gd name="T12" fmla="*/ 294 w 518"/>
                <a:gd name="T13" fmla="*/ 108 h 652"/>
                <a:gd name="T14" fmla="*/ 324 w 518"/>
                <a:gd name="T15" fmla="*/ 173 h 652"/>
                <a:gd name="T16" fmla="*/ 328 w 518"/>
                <a:gd name="T17" fmla="*/ 276 h 652"/>
                <a:gd name="T18" fmla="*/ 384 w 518"/>
                <a:gd name="T19" fmla="*/ 342 h 652"/>
                <a:gd name="T20" fmla="*/ 399 w 518"/>
                <a:gd name="T21" fmla="*/ 374 h 652"/>
                <a:gd name="T22" fmla="*/ 417 w 518"/>
                <a:gd name="T23" fmla="*/ 410 h 652"/>
                <a:gd name="T24" fmla="*/ 457 w 518"/>
                <a:gd name="T25" fmla="*/ 479 h 652"/>
                <a:gd name="T26" fmla="*/ 501 w 518"/>
                <a:gd name="T27" fmla="*/ 566 h 652"/>
                <a:gd name="T28" fmla="*/ 508 w 518"/>
                <a:gd name="T29" fmla="*/ 594 h 652"/>
                <a:gd name="T30" fmla="*/ 493 w 518"/>
                <a:gd name="T31" fmla="*/ 648 h 652"/>
                <a:gd name="T32" fmla="*/ 469 w 518"/>
                <a:gd name="T33" fmla="*/ 647 h 652"/>
                <a:gd name="T34" fmla="*/ 457 w 518"/>
                <a:gd name="T35" fmla="*/ 638 h 652"/>
                <a:gd name="T36" fmla="*/ 448 w 518"/>
                <a:gd name="T37" fmla="*/ 623 h 652"/>
                <a:gd name="T38" fmla="*/ 442 w 518"/>
                <a:gd name="T39" fmla="*/ 617 h 652"/>
                <a:gd name="T40" fmla="*/ 438 w 518"/>
                <a:gd name="T41" fmla="*/ 608 h 652"/>
                <a:gd name="T42" fmla="*/ 430 w 518"/>
                <a:gd name="T43" fmla="*/ 578 h 652"/>
                <a:gd name="T44" fmla="*/ 406 w 518"/>
                <a:gd name="T45" fmla="*/ 545 h 652"/>
                <a:gd name="T46" fmla="*/ 388 w 518"/>
                <a:gd name="T47" fmla="*/ 539 h 652"/>
                <a:gd name="T48" fmla="*/ 346 w 518"/>
                <a:gd name="T49" fmla="*/ 527 h 652"/>
                <a:gd name="T50" fmla="*/ 283 w 518"/>
                <a:gd name="T51" fmla="*/ 518 h 652"/>
                <a:gd name="T52" fmla="*/ 262 w 518"/>
                <a:gd name="T53" fmla="*/ 512 h 652"/>
                <a:gd name="T54" fmla="*/ 244 w 518"/>
                <a:gd name="T55" fmla="*/ 503 h 652"/>
                <a:gd name="T56" fmla="*/ 202 w 518"/>
                <a:gd name="T57" fmla="*/ 489 h 652"/>
                <a:gd name="T58" fmla="*/ 181 w 518"/>
                <a:gd name="T59" fmla="*/ 485 h 652"/>
                <a:gd name="T60" fmla="*/ 162 w 518"/>
                <a:gd name="T61" fmla="*/ 479 h 652"/>
                <a:gd name="T62" fmla="*/ 145 w 518"/>
                <a:gd name="T63" fmla="*/ 473 h 652"/>
                <a:gd name="T64" fmla="*/ 115 w 518"/>
                <a:gd name="T65" fmla="*/ 465 h 652"/>
                <a:gd name="T66" fmla="*/ 85 w 518"/>
                <a:gd name="T67" fmla="*/ 458 h 652"/>
                <a:gd name="T68" fmla="*/ 67 w 518"/>
                <a:gd name="T69" fmla="*/ 446 h 652"/>
                <a:gd name="T70" fmla="*/ 61 w 518"/>
                <a:gd name="T71" fmla="*/ 431 h 652"/>
                <a:gd name="T72" fmla="*/ 55 w 518"/>
                <a:gd name="T73" fmla="*/ 417 h 652"/>
                <a:gd name="T74" fmla="*/ 49 w 518"/>
                <a:gd name="T75" fmla="*/ 378 h 652"/>
                <a:gd name="T76" fmla="*/ 39 w 518"/>
                <a:gd name="T77" fmla="*/ 314 h 652"/>
                <a:gd name="T78" fmla="*/ 31 w 518"/>
                <a:gd name="T79" fmla="*/ 284 h 652"/>
                <a:gd name="T80" fmla="*/ 19 w 518"/>
                <a:gd name="T81" fmla="*/ 236 h 652"/>
                <a:gd name="T82" fmla="*/ 15 w 518"/>
                <a:gd name="T83" fmla="*/ 216 h 652"/>
                <a:gd name="T84" fmla="*/ 10 w 518"/>
                <a:gd name="T85" fmla="*/ 201 h 652"/>
                <a:gd name="T86" fmla="*/ 4 w 518"/>
                <a:gd name="T87" fmla="*/ 152 h 652"/>
                <a:gd name="T88" fmla="*/ 6 w 518"/>
                <a:gd name="T89" fmla="*/ 89 h 652"/>
                <a:gd name="T90" fmla="*/ 45 w 518"/>
                <a:gd name="T91" fmla="*/ 6 h 652"/>
                <a:gd name="T92" fmla="*/ 85 w 518"/>
                <a:gd name="T93" fmla="*/ 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18" h="652">
                  <a:moveTo>
                    <a:pt x="85" y="0"/>
                  </a:moveTo>
                  <a:cubicBezTo>
                    <a:pt x="116" y="12"/>
                    <a:pt x="147" y="24"/>
                    <a:pt x="180" y="30"/>
                  </a:cubicBezTo>
                  <a:cubicBezTo>
                    <a:pt x="204" y="42"/>
                    <a:pt x="193" y="40"/>
                    <a:pt x="210" y="42"/>
                  </a:cubicBezTo>
                  <a:cubicBezTo>
                    <a:pt x="218" y="45"/>
                    <a:pt x="225" y="49"/>
                    <a:pt x="234" y="51"/>
                  </a:cubicBezTo>
                  <a:cubicBezTo>
                    <a:pt x="241" y="56"/>
                    <a:pt x="248" y="59"/>
                    <a:pt x="256" y="63"/>
                  </a:cubicBezTo>
                  <a:cubicBezTo>
                    <a:pt x="264" y="71"/>
                    <a:pt x="271" y="80"/>
                    <a:pt x="279" y="87"/>
                  </a:cubicBezTo>
                  <a:cubicBezTo>
                    <a:pt x="283" y="95"/>
                    <a:pt x="290" y="100"/>
                    <a:pt x="294" y="108"/>
                  </a:cubicBezTo>
                  <a:cubicBezTo>
                    <a:pt x="306" y="129"/>
                    <a:pt x="316" y="150"/>
                    <a:pt x="324" y="173"/>
                  </a:cubicBezTo>
                  <a:cubicBezTo>
                    <a:pt x="325" y="207"/>
                    <a:pt x="321" y="243"/>
                    <a:pt x="328" y="276"/>
                  </a:cubicBezTo>
                  <a:cubicBezTo>
                    <a:pt x="332" y="298"/>
                    <a:pt x="367" y="328"/>
                    <a:pt x="384" y="342"/>
                  </a:cubicBezTo>
                  <a:cubicBezTo>
                    <a:pt x="388" y="353"/>
                    <a:pt x="393" y="364"/>
                    <a:pt x="399" y="374"/>
                  </a:cubicBezTo>
                  <a:cubicBezTo>
                    <a:pt x="401" y="387"/>
                    <a:pt x="412" y="397"/>
                    <a:pt x="417" y="410"/>
                  </a:cubicBezTo>
                  <a:cubicBezTo>
                    <a:pt x="420" y="430"/>
                    <a:pt x="444" y="462"/>
                    <a:pt x="457" y="479"/>
                  </a:cubicBezTo>
                  <a:cubicBezTo>
                    <a:pt x="467" y="509"/>
                    <a:pt x="487" y="538"/>
                    <a:pt x="501" y="566"/>
                  </a:cubicBezTo>
                  <a:cubicBezTo>
                    <a:pt x="502" y="576"/>
                    <a:pt x="504" y="585"/>
                    <a:pt x="508" y="594"/>
                  </a:cubicBezTo>
                  <a:cubicBezTo>
                    <a:pt x="511" y="614"/>
                    <a:pt x="518" y="644"/>
                    <a:pt x="493" y="648"/>
                  </a:cubicBezTo>
                  <a:cubicBezTo>
                    <a:pt x="485" y="652"/>
                    <a:pt x="477" y="648"/>
                    <a:pt x="469" y="647"/>
                  </a:cubicBezTo>
                  <a:cubicBezTo>
                    <a:pt x="464" y="645"/>
                    <a:pt x="462" y="641"/>
                    <a:pt x="457" y="638"/>
                  </a:cubicBezTo>
                  <a:cubicBezTo>
                    <a:pt x="454" y="633"/>
                    <a:pt x="452" y="628"/>
                    <a:pt x="448" y="623"/>
                  </a:cubicBezTo>
                  <a:cubicBezTo>
                    <a:pt x="445" y="610"/>
                    <a:pt x="450" y="625"/>
                    <a:pt x="442" y="617"/>
                  </a:cubicBezTo>
                  <a:cubicBezTo>
                    <a:pt x="440" y="615"/>
                    <a:pt x="440" y="611"/>
                    <a:pt x="438" y="608"/>
                  </a:cubicBezTo>
                  <a:cubicBezTo>
                    <a:pt x="436" y="598"/>
                    <a:pt x="435" y="587"/>
                    <a:pt x="430" y="578"/>
                  </a:cubicBezTo>
                  <a:cubicBezTo>
                    <a:pt x="428" y="568"/>
                    <a:pt x="416" y="547"/>
                    <a:pt x="406" y="545"/>
                  </a:cubicBezTo>
                  <a:cubicBezTo>
                    <a:pt x="400" y="542"/>
                    <a:pt x="394" y="540"/>
                    <a:pt x="388" y="539"/>
                  </a:cubicBezTo>
                  <a:cubicBezTo>
                    <a:pt x="379" y="532"/>
                    <a:pt x="358" y="529"/>
                    <a:pt x="346" y="527"/>
                  </a:cubicBezTo>
                  <a:cubicBezTo>
                    <a:pt x="328" y="518"/>
                    <a:pt x="303" y="519"/>
                    <a:pt x="283" y="518"/>
                  </a:cubicBezTo>
                  <a:cubicBezTo>
                    <a:pt x="276" y="516"/>
                    <a:pt x="269" y="513"/>
                    <a:pt x="262" y="512"/>
                  </a:cubicBezTo>
                  <a:cubicBezTo>
                    <a:pt x="257" y="508"/>
                    <a:pt x="250" y="504"/>
                    <a:pt x="244" y="503"/>
                  </a:cubicBezTo>
                  <a:cubicBezTo>
                    <a:pt x="232" y="494"/>
                    <a:pt x="217" y="493"/>
                    <a:pt x="202" y="489"/>
                  </a:cubicBezTo>
                  <a:cubicBezTo>
                    <a:pt x="195" y="487"/>
                    <a:pt x="181" y="485"/>
                    <a:pt x="181" y="485"/>
                  </a:cubicBezTo>
                  <a:cubicBezTo>
                    <a:pt x="175" y="482"/>
                    <a:pt x="168" y="480"/>
                    <a:pt x="162" y="479"/>
                  </a:cubicBezTo>
                  <a:cubicBezTo>
                    <a:pt x="155" y="476"/>
                    <a:pt x="153" y="474"/>
                    <a:pt x="145" y="473"/>
                  </a:cubicBezTo>
                  <a:cubicBezTo>
                    <a:pt x="135" y="470"/>
                    <a:pt x="125" y="468"/>
                    <a:pt x="115" y="465"/>
                  </a:cubicBezTo>
                  <a:cubicBezTo>
                    <a:pt x="107" y="459"/>
                    <a:pt x="95" y="459"/>
                    <a:pt x="85" y="458"/>
                  </a:cubicBezTo>
                  <a:cubicBezTo>
                    <a:pt x="74" y="452"/>
                    <a:pt x="75" y="457"/>
                    <a:pt x="67" y="446"/>
                  </a:cubicBezTo>
                  <a:cubicBezTo>
                    <a:pt x="66" y="441"/>
                    <a:pt x="61" y="431"/>
                    <a:pt x="61" y="431"/>
                  </a:cubicBezTo>
                  <a:cubicBezTo>
                    <a:pt x="60" y="425"/>
                    <a:pt x="57" y="422"/>
                    <a:pt x="55" y="417"/>
                  </a:cubicBezTo>
                  <a:cubicBezTo>
                    <a:pt x="53" y="403"/>
                    <a:pt x="51" y="393"/>
                    <a:pt x="49" y="378"/>
                  </a:cubicBezTo>
                  <a:cubicBezTo>
                    <a:pt x="48" y="356"/>
                    <a:pt x="46" y="335"/>
                    <a:pt x="39" y="314"/>
                  </a:cubicBezTo>
                  <a:cubicBezTo>
                    <a:pt x="37" y="302"/>
                    <a:pt x="36" y="294"/>
                    <a:pt x="31" y="284"/>
                  </a:cubicBezTo>
                  <a:cubicBezTo>
                    <a:pt x="29" y="267"/>
                    <a:pt x="27" y="251"/>
                    <a:pt x="19" y="236"/>
                  </a:cubicBezTo>
                  <a:cubicBezTo>
                    <a:pt x="17" y="212"/>
                    <a:pt x="20" y="230"/>
                    <a:pt x="15" y="216"/>
                  </a:cubicBezTo>
                  <a:cubicBezTo>
                    <a:pt x="13" y="211"/>
                    <a:pt x="10" y="201"/>
                    <a:pt x="10" y="201"/>
                  </a:cubicBezTo>
                  <a:cubicBezTo>
                    <a:pt x="9" y="184"/>
                    <a:pt x="6" y="169"/>
                    <a:pt x="4" y="152"/>
                  </a:cubicBezTo>
                  <a:cubicBezTo>
                    <a:pt x="3" y="132"/>
                    <a:pt x="0" y="108"/>
                    <a:pt x="6" y="89"/>
                  </a:cubicBezTo>
                  <a:cubicBezTo>
                    <a:pt x="8" y="65"/>
                    <a:pt x="9" y="6"/>
                    <a:pt x="45" y="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FDF7E3"/>
            </a:solidFill>
            <a:ln w="19050" cap="flat" cmpd="sng">
              <a:solidFill>
                <a:srgbClr val="FDF7E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105" name="Freeform 46"/>
            <p:cNvSpPr>
              <a:spLocks/>
            </p:cNvSpPr>
            <p:nvPr/>
          </p:nvSpPr>
          <p:spPr bwMode="auto">
            <a:xfrm>
              <a:off x="5445125" y="3314700"/>
              <a:ext cx="701675" cy="1209675"/>
            </a:xfrm>
            <a:custGeom>
              <a:avLst/>
              <a:gdLst>
                <a:gd name="T0" fmla="*/ 202 w 442"/>
                <a:gd name="T1" fmla="*/ 0 h 776"/>
                <a:gd name="T2" fmla="*/ 244 w 442"/>
                <a:gd name="T3" fmla="*/ 2 h 776"/>
                <a:gd name="T4" fmla="*/ 272 w 442"/>
                <a:gd name="T5" fmla="*/ 20 h 776"/>
                <a:gd name="T6" fmla="*/ 326 w 442"/>
                <a:gd name="T7" fmla="*/ 22 h 776"/>
                <a:gd name="T8" fmla="*/ 338 w 442"/>
                <a:gd name="T9" fmla="*/ 26 h 776"/>
                <a:gd name="T10" fmla="*/ 344 w 442"/>
                <a:gd name="T11" fmla="*/ 30 h 776"/>
                <a:gd name="T12" fmla="*/ 356 w 442"/>
                <a:gd name="T13" fmla="*/ 34 h 776"/>
                <a:gd name="T14" fmla="*/ 370 w 442"/>
                <a:gd name="T15" fmla="*/ 82 h 776"/>
                <a:gd name="T16" fmla="*/ 380 w 442"/>
                <a:gd name="T17" fmla="*/ 216 h 776"/>
                <a:gd name="T18" fmla="*/ 402 w 442"/>
                <a:gd name="T19" fmla="*/ 302 h 776"/>
                <a:gd name="T20" fmla="*/ 412 w 442"/>
                <a:gd name="T21" fmla="*/ 364 h 776"/>
                <a:gd name="T22" fmla="*/ 416 w 442"/>
                <a:gd name="T23" fmla="*/ 388 h 776"/>
                <a:gd name="T24" fmla="*/ 420 w 442"/>
                <a:gd name="T25" fmla="*/ 408 h 776"/>
                <a:gd name="T26" fmla="*/ 430 w 442"/>
                <a:gd name="T27" fmla="*/ 514 h 776"/>
                <a:gd name="T28" fmla="*/ 432 w 442"/>
                <a:gd name="T29" fmla="*/ 602 h 776"/>
                <a:gd name="T30" fmla="*/ 436 w 442"/>
                <a:gd name="T31" fmla="*/ 732 h 776"/>
                <a:gd name="T32" fmla="*/ 422 w 442"/>
                <a:gd name="T33" fmla="*/ 772 h 776"/>
                <a:gd name="T34" fmla="*/ 410 w 442"/>
                <a:gd name="T35" fmla="*/ 776 h 776"/>
                <a:gd name="T36" fmla="*/ 376 w 442"/>
                <a:gd name="T37" fmla="*/ 774 h 776"/>
                <a:gd name="T38" fmla="*/ 342 w 442"/>
                <a:gd name="T39" fmla="*/ 754 h 776"/>
                <a:gd name="T40" fmla="*/ 256 w 442"/>
                <a:gd name="T41" fmla="*/ 748 h 776"/>
                <a:gd name="T42" fmla="*/ 224 w 442"/>
                <a:gd name="T43" fmla="*/ 720 h 776"/>
                <a:gd name="T44" fmla="*/ 208 w 442"/>
                <a:gd name="T45" fmla="*/ 704 h 776"/>
                <a:gd name="T46" fmla="*/ 182 w 442"/>
                <a:gd name="T47" fmla="*/ 680 h 776"/>
                <a:gd name="T48" fmla="*/ 168 w 442"/>
                <a:gd name="T49" fmla="*/ 660 h 776"/>
                <a:gd name="T50" fmla="*/ 146 w 442"/>
                <a:gd name="T51" fmla="*/ 624 h 776"/>
                <a:gd name="T52" fmla="*/ 102 w 442"/>
                <a:gd name="T53" fmla="*/ 568 h 776"/>
                <a:gd name="T54" fmla="*/ 42 w 442"/>
                <a:gd name="T55" fmla="*/ 480 h 776"/>
                <a:gd name="T56" fmla="*/ 26 w 442"/>
                <a:gd name="T57" fmla="*/ 446 h 776"/>
                <a:gd name="T58" fmla="*/ 8 w 442"/>
                <a:gd name="T59" fmla="*/ 376 h 776"/>
                <a:gd name="T60" fmla="*/ 16 w 442"/>
                <a:gd name="T61" fmla="*/ 238 h 776"/>
                <a:gd name="T62" fmla="*/ 34 w 442"/>
                <a:gd name="T63" fmla="*/ 176 h 776"/>
                <a:gd name="T64" fmla="*/ 46 w 442"/>
                <a:gd name="T65" fmla="*/ 150 h 776"/>
                <a:gd name="T66" fmla="*/ 66 w 442"/>
                <a:gd name="T67" fmla="*/ 112 h 776"/>
                <a:gd name="T68" fmla="*/ 86 w 442"/>
                <a:gd name="T69" fmla="*/ 86 h 776"/>
                <a:gd name="T70" fmla="*/ 156 w 442"/>
                <a:gd name="T71" fmla="*/ 40 h 776"/>
                <a:gd name="T72" fmla="*/ 180 w 442"/>
                <a:gd name="T73" fmla="*/ 28 h 776"/>
                <a:gd name="T74" fmla="*/ 202 w 442"/>
                <a:gd name="T75" fmla="*/ 0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42" h="776">
                  <a:moveTo>
                    <a:pt x="202" y="0"/>
                  </a:moveTo>
                  <a:cubicBezTo>
                    <a:pt x="216" y="1"/>
                    <a:pt x="230" y="0"/>
                    <a:pt x="244" y="2"/>
                  </a:cubicBezTo>
                  <a:cubicBezTo>
                    <a:pt x="248" y="2"/>
                    <a:pt x="264" y="17"/>
                    <a:pt x="272" y="20"/>
                  </a:cubicBezTo>
                  <a:cubicBezTo>
                    <a:pt x="290" y="18"/>
                    <a:pt x="308" y="17"/>
                    <a:pt x="326" y="22"/>
                  </a:cubicBezTo>
                  <a:cubicBezTo>
                    <a:pt x="330" y="23"/>
                    <a:pt x="334" y="24"/>
                    <a:pt x="338" y="26"/>
                  </a:cubicBezTo>
                  <a:cubicBezTo>
                    <a:pt x="340" y="27"/>
                    <a:pt x="342" y="29"/>
                    <a:pt x="344" y="30"/>
                  </a:cubicBezTo>
                  <a:cubicBezTo>
                    <a:pt x="348" y="32"/>
                    <a:pt x="356" y="34"/>
                    <a:pt x="356" y="34"/>
                  </a:cubicBezTo>
                  <a:cubicBezTo>
                    <a:pt x="368" y="52"/>
                    <a:pt x="366" y="57"/>
                    <a:pt x="370" y="82"/>
                  </a:cubicBezTo>
                  <a:cubicBezTo>
                    <a:pt x="371" y="127"/>
                    <a:pt x="372" y="172"/>
                    <a:pt x="380" y="216"/>
                  </a:cubicBezTo>
                  <a:cubicBezTo>
                    <a:pt x="386" y="246"/>
                    <a:pt x="396" y="272"/>
                    <a:pt x="402" y="302"/>
                  </a:cubicBezTo>
                  <a:cubicBezTo>
                    <a:pt x="404" y="324"/>
                    <a:pt x="405" y="343"/>
                    <a:pt x="412" y="364"/>
                  </a:cubicBezTo>
                  <a:cubicBezTo>
                    <a:pt x="416" y="393"/>
                    <a:pt x="412" y="369"/>
                    <a:pt x="416" y="388"/>
                  </a:cubicBezTo>
                  <a:cubicBezTo>
                    <a:pt x="417" y="395"/>
                    <a:pt x="420" y="408"/>
                    <a:pt x="420" y="408"/>
                  </a:cubicBezTo>
                  <a:cubicBezTo>
                    <a:pt x="421" y="440"/>
                    <a:pt x="419" y="482"/>
                    <a:pt x="430" y="514"/>
                  </a:cubicBezTo>
                  <a:cubicBezTo>
                    <a:pt x="432" y="548"/>
                    <a:pt x="433" y="565"/>
                    <a:pt x="432" y="602"/>
                  </a:cubicBezTo>
                  <a:cubicBezTo>
                    <a:pt x="440" y="666"/>
                    <a:pt x="442" y="573"/>
                    <a:pt x="436" y="732"/>
                  </a:cubicBezTo>
                  <a:cubicBezTo>
                    <a:pt x="436" y="741"/>
                    <a:pt x="431" y="767"/>
                    <a:pt x="422" y="772"/>
                  </a:cubicBezTo>
                  <a:cubicBezTo>
                    <a:pt x="418" y="774"/>
                    <a:pt x="410" y="776"/>
                    <a:pt x="410" y="776"/>
                  </a:cubicBezTo>
                  <a:cubicBezTo>
                    <a:pt x="399" y="775"/>
                    <a:pt x="387" y="776"/>
                    <a:pt x="376" y="774"/>
                  </a:cubicBezTo>
                  <a:cubicBezTo>
                    <a:pt x="374" y="774"/>
                    <a:pt x="350" y="757"/>
                    <a:pt x="342" y="754"/>
                  </a:cubicBezTo>
                  <a:cubicBezTo>
                    <a:pt x="317" y="746"/>
                    <a:pt x="281" y="749"/>
                    <a:pt x="256" y="748"/>
                  </a:cubicBezTo>
                  <a:cubicBezTo>
                    <a:pt x="240" y="743"/>
                    <a:pt x="238" y="725"/>
                    <a:pt x="224" y="720"/>
                  </a:cubicBezTo>
                  <a:cubicBezTo>
                    <a:pt x="218" y="714"/>
                    <a:pt x="215" y="709"/>
                    <a:pt x="208" y="704"/>
                  </a:cubicBezTo>
                  <a:cubicBezTo>
                    <a:pt x="202" y="696"/>
                    <a:pt x="191" y="686"/>
                    <a:pt x="182" y="680"/>
                  </a:cubicBezTo>
                  <a:cubicBezTo>
                    <a:pt x="179" y="670"/>
                    <a:pt x="176" y="666"/>
                    <a:pt x="168" y="660"/>
                  </a:cubicBezTo>
                  <a:cubicBezTo>
                    <a:pt x="164" y="647"/>
                    <a:pt x="146" y="624"/>
                    <a:pt x="146" y="624"/>
                  </a:cubicBezTo>
                  <a:cubicBezTo>
                    <a:pt x="140" y="607"/>
                    <a:pt x="113" y="583"/>
                    <a:pt x="102" y="568"/>
                  </a:cubicBezTo>
                  <a:cubicBezTo>
                    <a:pt x="82" y="539"/>
                    <a:pt x="63" y="508"/>
                    <a:pt x="42" y="480"/>
                  </a:cubicBezTo>
                  <a:cubicBezTo>
                    <a:pt x="39" y="468"/>
                    <a:pt x="33" y="456"/>
                    <a:pt x="26" y="446"/>
                  </a:cubicBezTo>
                  <a:cubicBezTo>
                    <a:pt x="22" y="422"/>
                    <a:pt x="14" y="399"/>
                    <a:pt x="8" y="376"/>
                  </a:cubicBezTo>
                  <a:cubicBezTo>
                    <a:pt x="9" y="315"/>
                    <a:pt x="0" y="285"/>
                    <a:pt x="16" y="238"/>
                  </a:cubicBezTo>
                  <a:cubicBezTo>
                    <a:pt x="18" y="218"/>
                    <a:pt x="22" y="193"/>
                    <a:pt x="34" y="176"/>
                  </a:cubicBezTo>
                  <a:cubicBezTo>
                    <a:pt x="37" y="165"/>
                    <a:pt x="38" y="158"/>
                    <a:pt x="46" y="150"/>
                  </a:cubicBezTo>
                  <a:cubicBezTo>
                    <a:pt x="50" y="137"/>
                    <a:pt x="55" y="119"/>
                    <a:pt x="66" y="112"/>
                  </a:cubicBezTo>
                  <a:cubicBezTo>
                    <a:pt x="70" y="101"/>
                    <a:pt x="79" y="95"/>
                    <a:pt x="86" y="86"/>
                  </a:cubicBezTo>
                  <a:cubicBezTo>
                    <a:pt x="104" y="63"/>
                    <a:pt x="127" y="47"/>
                    <a:pt x="156" y="40"/>
                  </a:cubicBezTo>
                  <a:cubicBezTo>
                    <a:pt x="164" y="35"/>
                    <a:pt x="172" y="33"/>
                    <a:pt x="180" y="28"/>
                  </a:cubicBezTo>
                  <a:cubicBezTo>
                    <a:pt x="187" y="18"/>
                    <a:pt x="194" y="9"/>
                    <a:pt x="202" y="0"/>
                  </a:cubicBezTo>
                  <a:close/>
                </a:path>
              </a:pathLst>
            </a:custGeom>
            <a:solidFill>
              <a:srgbClr val="FDF7E3"/>
            </a:solidFill>
            <a:ln w="19050" cap="flat" cmpd="sng">
              <a:solidFill>
                <a:srgbClr val="FDF7E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106" name="Freeform 47"/>
            <p:cNvSpPr>
              <a:spLocks/>
            </p:cNvSpPr>
            <p:nvPr/>
          </p:nvSpPr>
          <p:spPr bwMode="auto">
            <a:xfrm>
              <a:off x="5481638" y="3082925"/>
              <a:ext cx="549275" cy="242888"/>
            </a:xfrm>
            <a:custGeom>
              <a:avLst/>
              <a:gdLst>
                <a:gd name="T0" fmla="*/ 9 w 346"/>
                <a:gd name="T1" fmla="*/ 0 h 161"/>
                <a:gd name="T2" fmla="*/ 51 w 346"/>
                <a:gd name="T3" fmla="*/ 58 h 161"/>
                <a:gd name="T4" fmla="*/ 99 w 346"/>
                <a:gd name="T5" fmla="*/ 80 h 161"/>
                <a:gd name="T6" fmla="*/ 155 w 346"/>
                <a:gd name="T7" fmla="*/ 114 h 161"/>
                <a:gd name="T8" fmla="*/ 167 w 346"/>
                <a:gd name="T9" fmla="*/ 122 h 161"/>
                <a:gd name="T10" fmla="*/ 267 w 346"/>
                <a:gd name="T11" fmla="*/ 150 h 161"/>
                <a:gd name="T12" fmla="*/ 315 w 346"/>
                <a:gd name="T13" fmla="*/ 160 h 161"/>
                <a:gd name="T14" fmla="*/ 335 w 346"/>
                <a:gd name="T15" fmla="*/ 152 h 161"/>
                <a:gd name="T16" fmla="*/ 343 w 346"/>
                <a:gd name="T17" fmla="*/ 134 h 161"/>
                <a:gd name="T18" fmla="*/ 321 w 346"/>
                <a:gd name="T19" fmla="*/ 76 h 161"/>
                <a:gd name="T20" fmla="*/ 249 w 346"/>
                <a:gd name="T21" fmla="*/ 58 h 161"/>
                <a:gd name="T22" fmla="*/ 217 w 346"/>
                <a:gd name="T23" fmla="*/ 48 h 161"/>
                <a:gd name="T24" fmla="*/ 205 w 346"/>
                <a:gd name="T25" fmla="*/ 44 h 161"/>
                <a:gd name="T26" fmla="*/ 167 w 346"/>
                <a:gd name="T27" fmla="*/ 32 h 161"/>
                <a:gd name="T28" fmla="*/ 87 w 346"/>
                <a:gd name="T29" fmla="*/ 24 h 161"/>
                <a:gd name="T30" fmla="*/ 51 w 346"/>
                <a:gd name="T31" fmla="*/ 16 h 161"/>
                <a:gd name="T32" fmla="*/ 9 w 346"/>
                <a:gd name="T33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6" h="161">
                  <a:moveTo>
                    <a:pt x="9" y="0"/>
                  </a:moveTo>
                  <a:cubicBezTo>
                    <a:pt x="0" y="28"/>
                    <a:pt x="28" y="50"/>
                    <a:pt x="51" y="58"/>
                  </a:cubicBezTo>
                  <a:cubicBezTo>
                    <a:pt x="65" y="69"/>
                    <a:pt x="84" y="70"/>
                    <a:pt x="99" y="80"/>
                  </a:cubicBezTo>
                  <a:cubicBezTo>
                    <a:pt x="110" y="97"/>
                    <a:pt x="135" y="107"/>
                    <a:pt x="155" y="114"/>
                  </a:cubicBezTo>
                  <a:cubicBezTo>
                    <a:pt x="160" y="116"/>
                    <a:pt x="162" y="121"/>
                    <a:pt x="167" y="122"/>
                  </a:cubicBezTo>
                  <a:cubicBezTo>
                    <a:pt x="201" y="130"/>
                    <a:pt x="234" y="139"/>
                    <a:pt x="267" y="150"/>
                  </a:cubicBezTo>
                  <a:cubicBezTo>
                    <a:pt x="283" y="155"/>
                    <a:pt x="299" y="155"/>
                    <a:pt x="315" y="160"/>
                  </a:cubicBezTo>
                  <a:cubicBezTo>
                    <a:pt x="329" y="158"/>
                    <a:pt x="327" y="161"/>
                    <a:pt x="335" y="152"/>
                  </a:cubicBezTo>
                  <a:cubicBezTo>
                    <a:pt x="339" y="147"/>
                    <a:pt x="343" y="134"/>
                    <a:pt x="343" y="134"/>
                  </a:cubicBezTo>
                  <a:cubicBezTo>
                    <a:pt x="346" y="114"/>
                    <a:pt x="345" y="81"/>
                    <a:pt x="321" y="76"/>
                  </a:cubicBezTo>
                  <a:cubicBezTo>
                    <a:pt x="309" y="59"/>
                    <a:pt x="268" y="63"/>
                    <a:pt x="249" y="58"/>
                  </a:cubicBezTo>
                  <a:cubicBezTo>
                    <a:pt x="238" y="55"/>
                    <a:pt x="228" y="51"/>
                    <a:pt x="217" y="48"/>
                  </a:cubicBezTo>
                  <a:cubicBezTo>
                    <a:pt x="213" y="47"/>
                    <a:pt x="205" y="44"/>
                    <a:pt x="205" y="44"/>
                  </a:cubicBezTo>
                  <a:cubicBezTo>
                    <a:pt x="197" y="32"/>
                    <a:pt x="181" y="34"/>
                    <a:pt x="167" y="32"/>
                  </a:cubicBezTo>
                  <a:cubicBezTo>
                    <a:pt x="141" y="28"/>
                    <a:pt x="114" y="26"/>
                    <a:pt x="87" y="24"/>
                  </a:cubicBezTo>
                  <a:cubicBezTo>
                    <a:pt x="75" y="21"/>
                    <a:pt x="63" y="19"/>
                    <a:pt x="51" y="16"/>
                  </a:cubicBezTo>
                  <a:cubicBezTo>
                    <a:pt x="39" y="8"/>
                    <a:pt x="23" y="5"/>
                    <a:pt x="9" y="0"/>
                  </a:cubicBezTo>
                  <a:close/>
                </a:path>
              </a:pathLst>
            </a:custGeom>
            <a:solidFill>
              <a:srgbClr val="FDF7E3"/>
            </a:solidFill>
            <a:ln w="19050" cap="flat" cmpd="sng">
              <a:solidFill>
                <a:srgbClr val="FDF7E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107" name="Freeform 48"/>
            <p:cNvSpPr>
              <a:spLocks/>
            </p:cNvSpPr>
            <p:nvPr/>
          </p:nvSpPr>
          <p:spPr bwMode="auto">
            <a:xfrm>
              <a:off x="6224588" y="4733925"/>
              <a:ext cx="358775" cy="398463"/>
            </a:xfrm>
            <a:custGeom>
              <a:avLst/>
              <a:gdLst>
                <a:gd name="T0" fmla="*/ 72 w 226"/>
                <a:gd name="T1" fmla="*/ 0 h 251"/>
                <a:gd name="T2" fmla="*/ 58 w 226"/>
                <a:gd name="T3" fmla="*/ 4 h 251"/>
                <a:gd name="T4" fmla="*/ 53 w 226"/>
                <a:gd name="T5" fmla="*/ 19 h 251"/>
                <a:gd name="T6" fmla="*/ 24 w 226"/>
                <a:gd name="T7" fmla="*/ 29 h 251"/>
                <a:gd name="T8" fmla="*/ 116 w 226"/>
                <a:gd name="T9" fmla="*/ 222 h 251"/>
                <a:gd name="T10" fmla="*/ 155 w 226"/>
                <a:gd name="T11" fmla="*/ 237 h 251"/>
                <a:gd name="T12" fmla="*/ 184 w 226"/>
                <a:gd name="T13" fmla="*/ 247 h 251"/>
                <a:gd name="T14" fmla="*/ 213 w 226"/>
                <a:gd name="T15" fmla="*/ 242 h 251"/>
                <a:gd name="T16" fmla="*/ 184 w 226"/>
                <a:gd name="T17" fmla="*/ 135 h 251"/>
                <a:gd name="T18" fmla="*/ 159 w 226"/>
                <a:gd name="T19" fmla="*/ 87 h 251"/>
                <a:gd name="T20" fmla="*/ 126 w 226"/>
                <a:gd name="T21" fmla="*/ 29 h 251"/>
                <a:gd name="T22" fmla="*/ 72 w 226"/>
                <a:gd name="T23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6" h="251">
                  <a:moveTo>
                    <a:pt x="72" y="0"/>
                  </a:moveTo>
                  <a:cubicBezTo>
                    <a:pt x="67" y="1"/>
                    <a:pt x="61" y="1"/>
                    <a:pt x="58" y="4"/>
                  </a:cubicBezTo>
                  <a:cubicBezTo>
                    <a:pt x="54" y="8"/>
                    <a:pt x="57" y="16"/>
                    <a:pt x="53" y="19"/>
                  </a:cubicBezTo>
                  <a:cubicBezTo>
                    <a:pt x="45" y="25"/>
                    <a:pt x="24" y="29"/>
                    <a:pt x="24" y="29"/>
                  </a:cubicBezTo>
                  <a:cubicBezTo>
                    <a:pt x="0" y="97"/>
                    <a:pt x="46" y="199"/>
                    <a:pt x="116" y="222"/>
                  </a:cubicBezTo>
                  <a:cubicBezTo>
                    <a:pt x="141" y="240"/>
                    <a:pt x="119" y="227"/>
                    <a:pt x="155" y="237"/>
                  </a:cubicBezTo>
                  <a:cubicBezTo>
                    <a:pt x="165" y="240"/>
                    <a:pt x="184" y="247"/>
                    <a:pt x="184" y="247"/>
                  </a:cubicBezTo>
                  <a:cubicBezTo>
                    <a:pt x="194" y="245"/>
                    <a:pt x="210" y="251"/>
                    <a:pt x="213" y="242"/>
                  </a:cubicBezTo>
                  <a:cubicBezTo>
                    <a:pt x="226" y="207"/>
                    <a:pt x="201" y="164"/>
                    <a:pt x="184" y="135"/>
                  </a:cubicBezTo>
                  <a:cubicBezTo>
                    <a:pt x="179" y="118"/>
                    <a:pt x="159" y="87"/>
                    <a:pt x="159" y="87"/>
                  </a:cubicBezTo>
                  <a:cubicBezTo>
                    <a:pt x="153" y="65"/>
                    <a:pt x="142" y="45"/>
                    <a:pt x="126" y="29"/>
                  </a:cubicBezTo>
                  <a:cubicBezTo>
                    <a:pt x="118" y="4"/>
                    <a:pt x="95" y="5"/>
                    <a:pt x="72" y="0"/>
                  </a:cubicBezTo>
                  <a:close/>
                </a:path>
              </a:pathLst>
            </a:custGeom>
            <a:solidFill>
              <a:srgbClr val="FDF7E3"/>
            </a:solidFill>
            <a:ln w="19050" cap="flat" cmpd="sng">
              <a:solidFill>
                <a:srgbClr val="FDF7E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</p:grpSp>
      <p:grpSp>
        <p:nvGrpSpPr>
          <p:cNvPr id="108" name="Groupe 107"/>
          <p:cNvGrpSpPr/>
          <p:nvPr/>
        </p:nvGrpSpPr>
        <p:grpSpPr>
          <a:xfrm>
            <a:off x="157163" y="1844824"/>
            <a:ext cx="8986837" cy="4567238"/>
            <a:chOff x="157163" y="1495425"/>
            <a:chExt cx="8986837" cy="4567238"/>
          </a:xfrm>
        </p:grpSpPr>
        <p:pic>
          <p:nvPicPr>
            <p:cNvPr id="109" name="Picture 31" descr="PrincipesParaMirror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4375" y="2495550"/>
              <a:ext cx="5173663" cy="3144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" name="Line 32"/>
            <p:cNvSpPr>
              <a:spLocks noChangeShapeType="1"/>
            </p:cNvSpPr>
            <p:nvPr/>
          </p:nvSpPr>
          <p:spPr bwMode="auto">
            <a:xfrm flipH="1" flipV="1">
              <a:off x="4378325" y="4545013"/>
              <a:ext cx="696913" cy="1228725"/>
            </a:xfrm>
            <a:prstGeom prst="line">
              <a:avLst/>
            </a:prstGeom>
            <a:noFill/>
            <a:ln w="31750">
              <a:solidFill>
                <a:srgbClr val="3C393B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111" name="Text Box 33"/>
            <p:cNvSpPr txBox="1">
              <a:spLocks noChangeArrowheads="1"/>
            </p:cNvSpPr>
            <p:nvPr/>
          </p:nvSpPr>
          <p:spPr bwMode="auto">
            <a:xfrm>
              <a:off x="5089525" y="5726113"/>
              <a:ext cx="137795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31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600" b="1">
                  <a:solidFill>
                    <a:srgbClr val="3C393B"/>
                  </a:solidFill>
                </a:rPr>
                <a:t>Incision</a:t>
              </a:r>
            </a:p>
          </p:txBody>
        </p:sp>
        <p:sp>
          <p:nvSpPr>
            <p:cNvPr id="112" name="Rectangle 34"/>
            <p:cNvSpPr>
              <a:spLocks noChangeArrowheads="1"/>
            </p:cNvSpPr>
            <p:nvPr/>
          </p:nvSpPr>
          <p:spPr bwMode="auto">
            <a:xfrm>
              <a:off x="1527175" y="1900238"/>
              <a:ext cx="3217863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600" b="1" i="1">
                  <a:solidFill>
                    <a:srgbClr val="EA6C38"/>
                  </a:solidFill>
                </a:rPr>
                <a:t>Translation circulaire</a:t>
              </a:r>
              <a:r>
                <a:rPr lang="en-US" sz="1600" i="1">
                  <a:solidFill>
                    <a:srgbClr val="EA6C38"/>
                  </a:solidFill>
                </a:rPr>
                <a:t> de l’effecteur et du bras</a:t>
              </a:r>
            </a:p>
          </p:txBody>
        </p:sp>
        <p:sp>
          <p:nvSpPr>
            <p:cNvPr id="113" name="Oval 35"/>
            <p:cNvSpPr>
              <a:spLocks noChangeArrowheads="1"/>
            </p:cNvSpPr>
            <p:nvPr/>
          </p:nvSpPr>
          <p:spPr bwMode="auto">
            <a:xfrm>
              <a:off x="4279900" y="4321175"/>
              <a:ext cx="71438" cy="71438"/>
            </a:xfrm>
            <a:prstGeom prst="ellipse">
              <a:avLst/>
            </a:prstGeom>
            <a:solidFill>
              <a:srgbClr val="EA6C38"/>
            </a:solidFill>
            <a:ln w="19050">
              <a:solidFill>
                <a:srgbClr val="EA6C38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fr-BE"/>
            </a:p>
          </p:txBody>
        </p:sp>
        <p:sp>
          <p:nvSpPr>
            <p:cNvPr id="114" name="Oval 36"/>
            <p:cNvSpPr>
              <a:spLocks noChangeArrowheads="1"/>
            </p:cNvSpPr>
            <p:nvPr/>
          </p:nvSpPr>
          <p:spPr bwMode="auto">
            <a:xfrm>
              <a:off x="3436938" y="4116388"/>
              <a:ext cx="71437" cy="71437"/>
            </a:xfrm>
            <a:prstGeom prst="ellipse">
              <a:avLst/>
            </a:prstGeom>
            <a:solidFill>
              <a:srgbClr val="EA6C38"/>
            </a:solidFill>
            <a:ln w="19050">
              <a:solidFill>
                <a:srgbClr val="EA6C38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fr-BE"/>
            </a:p>
          </p:txBody>
        </p:sp>
        <p:sp>
          <p:nvSpPr>
            <p:cNvPr id="115" name="Rectangle 37"/>
            <p:cNvSpPr>
              <a:spLocks noChangeArrowheads="1"/>
            </p:cNvSpPr>
            <p:nvPr/>
          </p:nvSpPr>
          <p:spPr bwMode="auto">
            <a:xfrm>
              <a:off x="157163" y="2990850"/>
              <a:ext cx="346075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600" b="1" i="1">
                  <a:solidFill>
                    <a:srgbClr val="EA6C38"/>
                  </a:solidFill>
                </a:rPr>
                <a:t>Mouvement angulaire </a:t>
              </a:r>
              <a:r>
                <a:rPr lang="en-US" sz="1600" i="1">
                  <a:solidFill>
                    <a:srgbClr val="EA6C38"/>
                  </a:solidFill>
                </a:rPr>
                <a:t>du laparoscope</a:t>
              </a:r>
              <a:r>
                <a:rPr lang="en-US" sz="1600" b="1" i="1">
                  <a:solidFill>
                    <a:srgbClr val="EA6C38"/>
                  </a:solidFill>
                </a:rPr>
                <a:t> </a:t>
              </a:r>
              <a:r>
                <a:rPr lang="en-US" sz="1600" i="1">
                  <a:solidFill>
                    <a:srgbClr val="EA6C38"/>
                  </a:solidFill>
                </a:rPr>
                <a:t>autour de l’incision</a:t>
              </a:r>
            </a:p>
          </p:txBody>
        </p:sp>
        <p:sp>
          <p:nvSpPr>
            <p:cNvPr id="116" name="Rectangle 38"/>
            <p:cNvSpPr>
              <a:spLocks noChangeArrowheads="1"/>
            </p:cNvSpPr>
            <p:nvPr/>
          </p:nvSpPr>
          <p:spPr bwMode="auto">
            <a:xfrm>
              <a:off x="6640513" y="2408238"/>
              <a:ext cx="2503487" cy="825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600" b="1" i="1">
                  <a:solidFill>
                    <a:srgbClr val="EA6C38"/>
                  </a:solidFill>
                </a:rPr>
                <a:t>Changement de forme du parallélogramme</a:t>
              </a:r>
              <a:endParaRPr lang="en-US" sz="1600" i="1">
                <a:solidFill>
                  <a:srgbClr val="EA6C38"/>
                </a:solidFill>
              </a:endParaRPr>
            </a:p>
          </p:txBody>
        </p:sp>
        <p:sp>
          <p:nvSpPr>
            <p:cNvPr id="117" name="Arc 39"/>
            <p:cNvSpPr>
              <a:spLocks/>
            </p:cNvSpPr>
            <p:nvPr/>
          </p:nvSpPr>
          <p:spPr bwMode="auto">
            <a:xfrm rot="2777899" flipH="1">
              <a:off x="4667250" y="1638300"/>
              <a:ext cx="1681163" cy="139541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0890"/>
                <a:gd name="T1" fmla="*/ 0 h 21600"/>
                <a:gd name="T2" fmla="*/ 20890 w 20890"/>
                <a:gd name="T3" fmla="*/ 16106 h 21600"/>
                <a:gd name="T4" fmla="*/ 0 w 2089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890" h="21600" fill="none" extrusionOk="0">
                  <a:moveTo>
                    <a:pt x="0" y="0"/>
                  </a:moveTo>
                  <a:cubicBezTo>
                    <a:pt x="9813" y="0"/>
                    <a:pt x="18393" y="6615"/>
                    <a:pt x="20889" y="16106"/>
                  </a:cubicBezTo>
                </a:path>
                <a:path w="20890" h="21600" stroke="0" extrusionOk="0">
                  <a:moveTo>
                    <a:pt x="0" y="0"/>
                  </a:moveTo>
                  <a:cubicBezTo>
                    <a:pt x="9813" y="0"/>
                    <a:pt x="18393" y="6615"/>
                    <a:pt x="20889" y="1610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0">
              <a:solidFill>
                <a:srgbClr val="EA6C38"/>
              </a:solidFill>
              <a:round/>
              <a:headEnd type="none" w="lg" len="lg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fr-BE"/>
            </a:p>
          </p:txBody>
        </p:sp>
        <p:sp>
          <p:nvSpPr>
            <p:cNvPr id="118" name="Arc 40"/>
            <p:cNvSpPr>
              <a:spLocks/>
            </p:cNvSpPr>
            <p:nvPr/>
          </p:nvSpPr>
          <p:spPr bwMode="auto">
            <a:xfrm rot="395817" flipH="1">
              <a:off x="647700" y="2239963"/>
              <a:ext cx="1687513" cy="1196975"/>
            </a:xfrm>
            <a:custGeom>
              <a:avLst/>
              <a:gdLst>
                <a:gd name="G0" fmla="+- 0 0 0"/>
                <a:gd name="G1" fmla="+- 17723 0 0"/>
                <a:gd name="G2" fmla="+- 21600 0 0"/>
                <a:gd name="T0" fmla="*/ 12347 w 20890"/>
                <a:gd name="T1" fmla="*/ 0 h 17723"/>
                <a:gd name="T2" fmla="*/ 20890 w 20890"/>
                <a:gd name="T3" fmla="*/ 12229 h 17723"/>
                <a:gd name="T4" fmla="*/ 0 w 20890"/>
                <a:gd name="T5" fmla="*/ 17723 h 17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890" h="17723" fill="none" extrusionOk="0">
                  <a:moveTo>
                    <a:pt x="12347" y="-1"/>
                  </a:moveTo>
                  <a:cubicBezTo>
                    <a:pt x="16556" y="2932"/>
                    <a:pt x="19584" y="7267"/>
                    <a:pt x="20889" y="12229"/>
                  </a:cubicBezTo>
                </a:path>
                <a:path w="20890" h="17723" stroke="0" extrusionOk="0">
                  <a:moveTo>
                    <a:pt x="12347" y="-1"/>
                  </a:moveTo>
                  <a:cubicBezTo>
                    <a:pt x="16556" y="2932"/>
                    <a:pt x="19584" y="7267"/>
                    <a:pt x="20889" y="12229"/>
                  </a:cubicBezTo>
                  <a:lnTo>
                    <a:pt x="0" y="17723"/>
                  </a:lnTo>
                  <a:close/>
                </a:path>
              </a:pathLst>
            </a:custGeom>
            <a:noFill/>
            <a:ln w="31750">
              <a:solidFill>
                <a:srgbClr val="EA6C38"/>
              </a:solidFill>
              <a:round/>
              <a:headEnd type="none" w="lg" len="lg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fr-BE"/>
            </a:p>
          </p:txBody>
        </p:sp>
      </p:grpSp>
      <p:grpSp>
        <p:nvGrpSpPr>
          <p:cNvPr id="119" name="Groupe 118"/>
          <p:cNvGrpSpPr/>
          <p:nvPr/>
        </p:nvGrpSpPr>
        <p:grpSpPr>
          <a:xfrm>
            <a:off x="1986062" y="2842295"/>
            <a:ext cx="5173663" cy="3144838"/>
            <a:chOff x="1984375" y="2495550"/>
            <a:chExt cx="5173663" cy="3144838"/>
          </a:xfrm>
        </p:grpSpPr>
        <p:pic>
          <p:nvPicPr>
            <p:cNvPr id="120" name="Picture 31" descr="PrincipesParaMirror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4375" y="2495550"/>
              <a:ext cx="5173663" cy="3144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" name="Line 32"/>
            <p:cNvSpPr>
              <a:spLocks noChangeShapeType="1"/>
            </p:cNvSpPr>
            <p:nvPr/>
          </p:nvSpPr>
          <p:spPr bwMode="auto">
            <a:xfrm>
              <a:off x="4451350" y="3373438"/>
              <a:ext cx="139700" cy="280987"/>
            </a:xfrm>
            <a:prstGeom prst="line">
              <a:avLst/>
            </a:prstGeom>
            <a:noFill/>
            <a:ln w="31750">
              <a:solidFill>
                <a:srgbClr val="EA6C3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122" name="Line 33"/>
            <p:cNvSpPr>
              <a:spLocks noChangeShapeType="1"/>
            </p:cNvSpPr>
            <p:nvPr/>
          </p:nvSpPr>
          <p:spPr bwMode="auto">
            <a:xfrm>
              <a:off x="4975225" y="2887663"/>
              <a:ext cx="139700" cy="280987"/>
            </a:xfrm>
            <a:prstGeom prst="line">
              <a:avLst/>
            </a:prstGeom>
            <a:noFill/>
            <a:ln w="31750">
              <a:solidFill>
                <a:srgbClr val="EA6C3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123" name="Line 34"/>
            <p:cNvSpPr>
              <a:spLocks noChangeShapeType="1"/>
            </p:cNvSpPr>
            <p:nvPr/>
          </p:nvSpPr>
          <p:spPr bwMode="auto">
            <a:xfrm>
              <a:off x="6621463" y="4941888"/>
              <a:ext cx="139700" cy="280987"/>
            </a:xfrm>
            <a:prstGeom prst="line">
              <a:avLst/>
            </a:prstGeom>
            <a:noFill/>
            <a:ln w="31750">
              <a:solidFill>
                <a:srgbClr val="EA6C3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124" name="Oval 35"/>
            <p:cNvSpPr>
              <a:spLocks noChangeArrowheads="1"/>
            </p:cNvSpPr>
            <p:nvPr/>
          </p:nvSpPr>
          <p:spPr bwMode="auto">
            <a:xfrm>
              <a:off x="4279900" y="4321175"/>
              <a:ext cx="71438" cy="71438"/>
            </a:xfrm>
            <a:prstGeom prst="ellipse">
              <a:avLst/>
            </a:prstGeom>
            <a:solidFill>
              <a:srgbClr val="EA6C38"/>
            </a:solidFill>
            <a:ln w="19050">
              <a:solidFill>
                <a:srgbClr val="EA6C38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fr-BE"/>
            </a:p>
          </p:txBody>
        </p:sp>
        <p:sp>
          <p:nvSpPr>
            <p:cNvPr id="125" name="Oval 36"/>
            <p:cNvSpPr>
              <a:spLocks noChangeArrowheads="1"/>
            </p:cNvSpPr>
            <p:nvPr/>
          </p:nvSpPr>
          <p:spPr bwMode="auto">
            <a:xfrm>
              <a:off x="3436938" y="4116388"/>
              <a:ext cx="71437" cy="71437"/>
            </a:xfrm>
            <a:prstGeom prst="ellipse">
              <a:avLst/>
            </a:prstGeom>
            <a:solidFill>
              <a:srgbClr val="EA6C38"/>
            </a:solidFill>
            <a:ln w="19050">
              <a:solidFill>
                <a:srgbClr val="EA6C38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fr-BE"/>
            </a:p>
          </p:txBody>
        </p:sp>
      </p:grpSp>
      <p:grpSp>
        <p:nvGrpSpPr>
          <p:cNvPr id="126" name="Groupe 125"/>
          <p:cNvGrpSpPr/>
          <p:nvPr/>
        </p:nvGrpSpPr>
        <p:grpSpPr>
          <a:xfrm>
            <a:off x="222250" y="2133749"/>
            <a:ext cx="8039100" cy="3856038"/>
            <a:chOff x="222250" y="1784350"/>
            <a:chExt cx="8039100" cy="3856038"/>
          </a:xfrm>
        </p:grpSpPr>
        <p:pic>
          <p:nvPicPr>
            <p:cNvPr id="127" name="Picture 31" descr="PrincipesParaMirror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4375" y="2495550"/>
              <a:ext cx="5173663" cy="3144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8" name="Freeform 32"/>
            <p:cNvSpPr>
              <a:spLocks/>
            </p:cNvSpPr>
            <p:nvPr/>
          </p:nvSpPr>
          <p:spPr bwMode="auto">
            <a:xfrm>
              <a:off x="4518025" y="2293938"/>
              <a:ext cx="3551238" cy="2871787"/>
            </a:xfrm>
            <a:custGeom>
              <a:avLst/>
              <a:gdLst>
                <a:gd name="T0" fmla="*/ 0 w 2237"/>
                <a:gd name="T1" fmla="*/ 763 h 1809"/>
                <a:gd name="T2" fmla="*/ 327 w 2237"/>
                <a:gd name="T3" fmla="*/ 456 h 1809"/>
                <a:gd name="T4" fmla="*/ 711 w 2237"/>
                <a:gd name="T5" fmla="*/ 0 h 1809"/>
                <a:gd name="T6" fmla="*/ 1460 w 2237"/>
                <a:gd name="T7" fmla="*/ 302 h 1809"/>
                <a:gd name="T8" fmla="*/ 2237 w 2237"/>
                <a:gd name="T9" fmla="*/ 1632 h 1809"/>
                <a:gd name="T10" fmla="*/ 1493 w 2237"/>
                <a:gd name="T11" fmla="*/ 1809 h 1809"/>
                <a:gd name="T12" fmla="*/ 1277 w 2237"/>
                <a:gd name="T13" fmla="*/ 1709 h 1809"/>
                <a:gd name="T14" fmla="*/ 749 w 2237"/>
                <a:gd name="T15" fmla="*/ 1776 h 1809"/>
                <a:gd name="T16" fmla="*/ 456 w 2237"/>
                <a:gd name="T17" fmla="*/ 1709 h 1809"/>
                <a:gd name="T18" fmla="*/ 365 w 2237"/>
                <a:gd name="T19" fmla="*/ 1416 h 1809"/>
                <a:gd name="T20" fmla="*/ 48 w 2237"/>
                <a:gd name="T21" fmla="*/ 1171 h 1809"/>
                <a:gd name="T22" fmla="*/ 0 w 2237"/>
                <a:gd name="T23" fmla="*/ 763 h 1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37" h="1809">
                  <a:moveTo>
                    <a:pt x="0" y="763"/>
                  </a:moveTo>
                  <a:lnTo>
                    <a:pt x="327" y="456"/>
                  </a:lnTo>
                  <a:lnTo>
                    <a:pt x="711" y="0"/>
                  </a:lnTo>
                  <a:lnTo>
                    <a:pt x="1460" y="302"/>
                  </a:lnTo>
                  <a:lnTo>
                    <a:pt x="2237" y="1632"/>
                  </a:lnTo>
                  <a:lnTo>
                    <a:pt x="1493" y="1809"/>
                  </a:lnTo>
                  <a:lnTo>
                    <a:pt x="1277" y="1709"/>
                  </a:lnTo>
                  <a:lnTo>
                    <a:pt x="749" y="1776"/>
                  </a:lnTo>
                  <a:lnTo>
                    <a:pt x="456" y="1709"/>
                  </a:lnTo>
                  <a:lnTo>
                    <a:pt x="365" y="1416"/>
                  </a:lnTo>
                  <a:lnTo>
                    <a:pt x="48" y="1171"/>
                  </a:lnTo>
                  <a:lnTo>
                    <a:pt x="0" y="763"/>
                  </a:lnTo>
                  <a:close/>
                </a:path>
              </a:pathLst>
            </a:custGeom>
            <a:solidFill>
              <a:srgbClr val="FDF7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129" name="Line 33"/>
            <p:cNvSpPr>
              <a:spLocks noChangeShapeType="1"/>
            </p:cNvSpPr>
            <p:nvPr/>
          </p:nvSpPr>
          <p:spPr bwMode="auto">
            <a:xfrm>
              <a:off x="4451350" y="3373438"/>
              <a:ext cx="139700" cy="280987"/>
            </a:xfrm>
            <a:prstGeom prst="line">
              <a:avLst/>
            </a:prstGeom>
            <a:noFill/>
            <a:ln w="31750">
              <a:solidFill>
                <a:srgbClr val="EA6C3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130" name="Line 34"/>
            <p:cNvSpPr>
              <a:spLocks noChangeShapeType="1"/>
            </p:cNvSpPr>
            <p:nvPr/>
          </p:nvSpPr>
          <p:spPr bwMode="auto">
            <a:xfrm>
              <a:off x="4975225" y="2887663"/>
              <a:ext cx="139700" cy="280987"/>
            </a:xfrm>
            <a:prstGeom prst="line">
              <a:avLst/>
            </a:prstGeom>
            <a:noFill/>
            <a:ln w="31750">
              <a:solidFill>
                <a:srgbClr val="EA6C3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131" name="Line 35"/>
            <p:cNvSpPr>
              <a:spLocks noChangeShapeType="1"/>
            </p:cNvSpPr>
            <p:nvPr/>
          </p:nvSpPr>
          <p:spPr bwMode="auto">
            <a:xfrm>
              <a:off x="6621463" y="4941888"/>
              <a:ext cx="139700" cy="280987"/>
            </a:xfrm>
            <a:prstGeom prst="line">
              <a:avLst/>
            </a:prstGeom>
            <a:noFill/>
            <a:ln w="31750">
              <a:solidFill>
                <a:srgbClr val="EA6C3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pic>
          <p:nvPicPr>
            <p:cNvPr id="132" name="Picture 36" descr="PrincipesParaMirror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39" b="17740"/>
            <a:stretch>
              <a:fillRect/>
            </a:stretch>
          </p:blipFill>
          <p:spPr bwMode="auto">
            <a:xfrm>
              <a:off x="5624513" y="2133600"/>
              <a:ext cx="2636837" cy="2587625"/>
            </a:xfrm>
            <a:prstGeom prst="rect">
              <a:avLst/>
            </a:prstGeom>
            <a:solidFill>
              <a:srgbClr val="FDF7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" name="Line 37"/>
            <p:cNvSpPr>
              <a:spLocks noChangeShapeType="1"/>
            </p:cNvSpPr>
            <p:nvPr/>
          </p:nvSpPr>
          <p:spPr bwMode="auto">
            <a:xfrm>
              <a:off x="5556250" y="3014663"/>
              <a:ext cx="139700" cy="280987"/>
            </a:xfrm>
            <a:prstGeom prst="line">
              <a:avLst/>
            </a:prstGeom>
            <a:noFill/>
            <a:ln w="31750">
              <a:solidFill>
                <a:srgbClr val="EA6C3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134" name="Line 38"/>
            <p:cNvSpPr>
              <a:spLocks noChangeShapeType="1"/>
            </p:cNvSpPr>
            <p:nvPr/>
          </p:nvSpPr>
          <p:spPr bwMode="auto">
            <a:xfrm>
              <a:off x="6080125" y="2528888"/>
              <a:ext cx="139700" cy="280987"/>
            </a:xfrm>
            <a:prstGeom prst="line">
              <a:avLst/>
            </a:prstGeom>
            <a:noFill/>
            <a:ln w="31750">
              <a:solidFill>
                <a:srgbClr val="EA6C3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135" name="Line 39"/>
            <p:cNvSpPr>
              <a:spLocks noChangeShapeType="1"/>
            </p:cNvSpPr>
            <p:nvPr/>
          </p:nvSpPr>
          <p:spPr bwMode="auto">
            <a:xfrm>
              <a:off x="7726363" y="4583113"/>
              <a:ext cx="139700" cy="280987"/>
            </a:xfrm>
            <a:prstGeom prst="line">
              <a:avLst/>
            </a:prstGeom>
            <a:noFill/>
            <a:ln w="31750">
              <a:solidFill>
                <a:srgbClr val="EA6C3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136" name="Freeform 40"/>
            <p:cNvSpPr>
              <a:spLocks/>
            </p:cNvSpPr>
            <p:nvPr/>
          </p:nvSpPr>
          <p:spPr bwMode="auto">
            <a:xfrm>
              <a:off x="5303838" y="2438400"/>
              <a:ext cx="1074737" cy="2492375"/>
            </a:xfrm>
            <a:custGeom>
              <a:avLst/>
              <a:gdLst>
                <a:gd name="T0" fmla="*/ 528 w 677"/>
                <a:gd name="T1" fmla="*/ 134 h 1570"/>
                <a:gd name="T2" fmla="*/ 326 w 677"/>
                <a:gd name="T3" fmla="*/ 322 h 1570"/>
                <a:gd name="T4" fmla="*/ 96 w 677"/>
                <a:gd name="T5" fmla="*/ 336 h 1570"/>
                <a:gd name="T6" fmla="*/ 283 w 677"/>
                <a:gd name="T7" fmla="*/ 902 h 1570"/>
                <a:gd name="T8" fmla="*/ 590 w 677"/>
                <a:gd name="T9" fmla="*/ 1133 h 1570"/>
                <a:gd name="T10" fmla="*/ 677 w 677"/>
                <a:gd name="T11" fmla="*/ 1411 h 1570"/>
                <a:gd name="T12" fmla="*/ 533 w 677"/>
                <a:gd name="T13" fmla="*/ 1560 h 1570"/>
                <a:gd name="T14" fmla="*/ 110 w 677"/>
                <a:gd name="T15" fmla="*/ 1570 h 1570"/>
                <a:gd name="T16" fmla="*/ 5 w 677"/>
                <a:gd name="T17" fmla="*/ 1200 h 1570"/>
                <a:gd name="T18" fmla="*/ 0 w 677"/>
                <a:gd name="T19" fmla="*/ 0 h 1570"/>
                <a:gd name="T20" fmla="*/ 528 w 677"/>
                <a:gd name="T21" fmla="*/ 134 h 1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7" h="1570">
                  <a:moveTo>
                    <a:pt x="528" y="134"/>
                  </a:moveTo>
                  <a:lnTo>
                    <a:pt x="326" y="322"/>
                  </a:lnTo>
                  <a:lnTo>
                    <a:pt x="96" y="336"/>
                  </a:lnTo>
                  <a:lnTo>
                    <a:pt x="283" y="902"/>
                  </a:lnTo>
                  <a:lnTo>
                    <a:pt x="590" y="1133"/>
                  </a:lnTo>
                  <a:lnTo>
                    <a:pt x="677" y="1411"/>
                  </a:lnTo>
                  <a:lnTo>
                    <a:pt x="533" y="1560"/>
                  </a:lnTo>
                  <a:lnTo>
                    <a:pt x="110" y="1570"/>
                  </a:lnTo>
                  <a:lnTo>
                    <a:pt x="5" y="1200"/>
                  </a:lnTo>
                  <a:lnTo>
                    <a:pt x="0" y="0"/>
                  </a:lnTo>
                  <a:lnTo>
                    <a:pt x="528" y="134"/>
                  </a:lnTo>
                  <a:close/>
                </a:path>
              </a:pathLst>
            </a:custGeom>
            <a:solidFill>
              <a:srgbClr val="FDF7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137" name="Line 41"/>
            <p:cNvSpPr>
              <a:spLocks noChangeShapeType="1"/>
            </p:cNvSpPr>
            <p:nvPr/>
          </p:nvSpPr>
          <p:spPr bwMode="auto">
            <a:xfrm flipH="1">
              <a:off x="5040313" y="2652713"/>
              <a:ext cx="1104900" cy="369887"/>
            </a:xfrm>
            <a:prstGeom prst="line">
              <a:avLst/>
            </a:prstGeom>
            <a:noFill/>
            <a:ln w="31750">
              <a:solidFill>
                <a:srgbClr val="EA6C38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138" name="Line 42"/>
            <p:cNvSpPr>
              <a:spLocks noChangeShapeType="1"/>
            </p:cNvSpPr>
            <p:nvPr/>
          </p:nvSpPr>
          <p:spPr bwMode="auto">
            <a:xfrm flipH="1">
              <a:off x="4519613" y="3144838"/>
              <a:ext cx="1104900" cy="369887"/>
            </a:xfrm>
            <a:prstGeom prst="line">
              <a:avLst/>
            </a:prstGeom>
            <a:noFill/>
            <a:ln w="31750">
              <a:solidFill>
                <a:srgbClr val="EA6C38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139" name="Line 43"/>
            <p:cNvSpPr>
              <a:spLocks noChangeShapeType="1"/>
            </p:cNvSpPr>
            <p:nvPr/>
          </p:nvSpPr>
          <p:spPr bwMode="auto">
            <a:xfrm flipH="1">
              <a:off x="6700838" y="4713288"/>
              <a:ext cx="1104900" cy="369887"/>
            </a:xfrm>
            <a:prstGeom prst="line">
              <a:avLst/>
            </a:prstGeom>
            <a:noFill/>
            <a:ln w="31750">
              <a:solidFill>
                <a:srgbClr val="EA6C38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fr-BE"/>
            </a:p>
          </p:txBody>
        </p:sp>
        <p:sp>
          <p:nvSpPr>
            <p:cNvPr id="140" name="Oval 44"/>
            <p:cNvSpPr>
              <a:spLocks noChangeArrowheads="1"/>
            </p:cNvSpPr>
            <p:nvPr/>
          </p:nvSpPr>
          <p:spPr bwMode="auto">
            <a:xfrm>
              <a:off x="4279900" y="4321175"/>
              <a:ext cx="71438" cy="71438"/>
            </a:xfrm>
            <a:prstGeom prst="ellipse">
              <a:avLst/>
            </a:prstGeom>
            <a:solidFill>
              <a:srgbClr val="EA6C38"/>
            </a:solidFill>
            <a:ln w="19050">
              <a:solidFill>
                <a:srgbClr val="EA6C38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fr-BE"/>
            </a:p>
          </p:txBody>
        </p:sp>
        <p:sp>
          <p:nvSpPr>
            <p:cNvPr id="141" name="Oval 45"/>
            <p:cNvSpPr>
              <a:spLocks noChangeArrowheads="1"/>
            </p:cNvSpPr>
            <p:nvPr/>
          </p:nvSpPr>
          <p:spPr bwMode="auto">
            <a:xfrm>
              <a:off x="3436938" y="4116388"/>
              <a:ext cx="71437" cy="71437"/>
            </a:xfrm>
            <a:prstGeom prst="ellipse">
              <a:avLst/>
            </a:prstGeom>
            <a:solidFill>
              <a:srgbClr val="EA6C38"/>
            </a:solidFill>
            <a:ln w="19050">
              <a:solidFill>
                <a:srgbClr val="EA6C38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fr-BE"/>
            </a:p>
          </p:txBody>
        </p:sp>
        <p:sp>
          <p:nvSpPr>
            <p:cNvPr id="142" name="Rectangle 46"/>
            <p:cNvSpPr>
              <a:spLocks noChangeArrowheads="1"/>
            </p:cNvSpPr>
            <p:nvPr/>
          </p:nvSpPr>
          <p:spPr bwMode="auto">
            <a:xfrm>
              <a:off x="222250" y="2987675"/>
              <a:ext cx="3217863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600" b="1" i="1" dirty="0" err="1">
                  <a:solidFill>
                    <a:srgbClr val="EA6C38"/>
                  </a:solidFill>
                </a:rPr>
                <a:t>Mouvement</a:t>
              </a:r>
              <a:r>
                <a:rPr lang="en-US" sz="1600" b="1" i="1" dirty="0">
                  <a:solidFill>
                    <a:srgbClr val="EA6C38"/>
                  </a:solidFill>
                </a:rPr>
                <a:t> </a:t>
              </a:r>
              <a:r>
                <a:rPr lang="en-US" sz="1600" b="1" i="1" dirty="0" err="1">
                  <a:solidFill>
                    <a:srgbClr val="EA6C38"/>
                  </a:solidFill>
                </a:rPr>
                <a:t>angulaire</a:t>
              </a:r>
              <a:r>
                <a:rPr lang="en-US" sz="1600" b="1" i="1" dirty="0">
                  <a:solidFill>
                    <a:srgbClr val="EA6C38"/>
                  </a:solidFill>
                </a:rPr>
                <a:t> </a:t>
              </a:r>
              <a:r>
                <a:rPr lang="en-US" sz="1600" b="1" i="1" dirty="0" err="1">
                  <a:solidFill>
                    <a:srgbClr val="EA6C38"/>
                  </a:solidFill>
                </a:rPr>
                <a:t>identique</a:t>
              </a:r>
              <a:endParaRPr lang="en-US" sz="1600" i="1" dirty="0">
                <a:solidFill>
                  <a:srgbClr val="EA6C38"/>
                </a:solidFill>
              </a:endParaRPr>
            </a:p>
          </p:txBody>
        </p:sp>
        <p:sp>
          <p:nvSpPr>
            <p:cNvPr id="143" name="Rectangle 47"/>
            <p:cNvSpPr>
              <a:spLocks noChangeArrowheads="1"/>
            </p:cNvSpPr>
            <p:nvPr/>
          </p:nvSpPr>
          <p:spPr bwMode="auto">
            <a:xfrm>
              <a:off x="4792663" y="1784350"/>
              <a:ext cx="3217862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1600" b="1" i="1">
                  <a:solidFill>
                    <a:srgbClr val="EA6C38"/>
                  </a:solidFill>
                </a:rPr>
                <a:t>Autre placement du parallélogramme</a:t>
              </a:r>
              <a:endParaRPr lang="en-US" sz="1600" i="1">
                <a:solidFill>
                  <a:srgbClr val="EA6C38"/>
                </a:solidFill>
              </a:endParaRPr>
            </a:p>
          </p:txBody>
        </p:sp>
      </p:grpSp>
      <p:sp>
        <p:nvSpPr>
          <p:cNvPr id="144" name="Espace réservé du contenu 2"/>
          <p:cNvSpPr>
            <a:spLocks noGrp="1"/>
          </p:cNvSpPr>
          <p:nvPr>
            <p:ph idx="1"/>
          </p:nvPr>
        </p:nvSpPr>
        <p:spPr>
          <a:xfrm>
            <a:off x="466725" y="1349375"/>
            <a:ext cx="8205788" cy="5127625"/>
          </a:xfrm>
        </p:spPr>
        <p:txBody>
          <a:bodyPr/>
          <a:lstStyle/>
          <a:p>
            <a:r>
              <a:rPr lang="fr-BE" dirty="0"/>
              <a:t>Architecture à parallélogrammes </a:t>
            </a:r>
            <a:r>
              <a:rPr lang="fr-BE" b="0" dirty="0"/>
              <a:t>du manipulateur principal</a:t>
            </a:r>
          </a:p>
          <a:p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Principes</a:t>
            </a:r>
            <a:r>
              <a:rPr lang="fr-BE" b="1" dirty="0"/>
              <a:t> cinématiques (3D)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Architecture à parallélogrammes </a:t>
            </a:r>
            <a:r>
              <a:rPr lang="fr-BE" b="0" dirty="0"/>
              <a:t>du manipulateur principal</a:t>
            </a:r>
          </a:p>
          <a:p>
            <a:pPr lvl="1"/>
            <a:r>
              <a:rPr lang="fr-BE" b="1" dirty="0"/>
              <a:t>Translations circulaires </a:t>
            </a:r>
            <a:r>
              <a:rPr lang="fr-BE" dirty="0"/>
              <a:t>du point de préhension du laparoscope autour de l’incision</a:t>
            </a:r>
            <a:endParaRPr lang="fr-FR" b="1" dirty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836573-1871-46E7-8E1D-9FB201D43F40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5" name="Picture 2" descr="FigRe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462" y="2420888"/>
            <a:ext cx="5411787" cy="386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SolutionGlobaleCAT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25144"/>
            <a:ext cx="2664296" cy="186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BH_IROS2010_Fig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70239"/>
            <a:ext cx="2664296" cy="221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55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427661" y="6453336"/>
            <a:ext cx="684213" cy="360040"/>
          </a:xfrm>
        </p:spPr>
        <p:txBody>
          <a:bodyPr/>
          <a:lstStyle/>
          <a:p>
            <a:fld id="{A3BB2D5E-AC49-4231-B1D2-859AC0AD65E9}" type="slidenum">
              <a:rPr lang="fr-FR"/>
              <a:pPr/>
              <a:t>18</a:t>
            </a:fld>
            <a:endParaRPr lang="fr-FR"/>
          </a:p>
        </p:txBody>
      </p:sp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En </a:t>
            </a:r>
            <a:r>
              <a:rPr lang="fr-BE" b="1" dirty="0" smtClean="0"/>
              <a:t>mouvement</a:t>
            </a:r>
            <a:endParaRPr lang="fr-FR" b="1" dirty="0"/>
          </a:p>
        </p:txBody>
      </p:sp>
      <p:pic>
        <p:nvPicPr>
          <p:cNvPr id="3" name="EVOLAP_proto_1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1124744"/>
            <a:ext cx="7316222" cy="548716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50" name="Picture 2" descr="Passif_equi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2809875"/>
            <a:ext cx="4402138" cy="30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2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BE" b="1"/>
              <a:t>Design </a:t>
            </a:r>
            <a:r>
              <a:rPr lang="fr-BE"/>
              <a:t>du manipulateur principal</a:t>
            </a:r>
            <a:endParaRPr lang="fr-FR"/>
          </a:p>
        </p:txBody>
      </p:sp>
      <p:sp>
        <p:nvSpPr>
          <p:cNvPr id="309252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fr-BE" dirty="0" smtClean="0"/>
              <a:t>Equilibrage statique</a:t>
            </a:r>
            <a:endParaRPr lang="fr-BE" dirty="0"/>
          </a:p>
          <a:p>
            <a:pPr lvl="1"/>
            <a:endParaRPr lang="fr-BE" dirty="0"/>
          </a:p>
          <a:p>
            <a:pPr lvl="1"/>
            <a:endParaRPr lang="fr-FR" dirty="0"/>
          </a:p>
        </p:txBody>
      </p:sp>
      <p:pic>
        <p:nvPicPr>
          <p:cNvPr id="309279" name="Picture 3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25" y="1274763"/>
            <a:ext cx="2146300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80" name="Picture 3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725" y="1223963"/>
            <a:ext cx="2359025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81" name="Picture 33" descr="EqStatEvolapPassifFac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5" y="3937000"/>
            <a:ext cx="3322638" cy="192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282" name="Text Box 34"/>
          <p:cNvSpPr txBox="1">
            <a:spLocks noChangeArrowheads="1"/>
          </p:cNvSpPr>
          <p:nvPr/>
        </p:nvSpPr>
        <p:spPr bwMode="auto">
          <a:xfrm>
            <a:off x="4527550" y="3294063"/>
            <a:ext cx="27447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1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BE" sz="1600" dirty="0">
                <a:solidFill>
                  <a:srgbClr val="3C393B"/>
                </a:solidFill>
              </a:rPr>
              <a:t>Équilibre « parfait » si :</a:t>
            </a:r>
            <a:endParaRPr lang="fr-FR" sz="1600" dirty="0">
              <a:solidFill>
                <a:srgbClr val="3C393B"/>
              </a:solidFill>
            </a:endParaRPr>
          </a:p>
        </p:txBody>
      </p:sp>
      <p:pic>
        <p:nvPicPr>
          <p:cNvPr id="309283" name="Picture 35" descr="addin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50" y="3384550"/>
            <a:ext cx="1398588" cy="20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427661" y="6453336"/>
            <a:ext cx="684213" cy="360040"/>
          </a:xfrm>
        </p:spPr>
        <p:txBody>
          <a:bodyPr/>
          <a:lstStyle/>
          <a:p>
            <a:fld id="{2540B5AC-6A0F-4BA2-97B3-06265C283FB2}" type="slidenum">
              <a:rPr lang="fr-FR"/>
              <a:pPr/>
              <a:t>19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8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/>
              <a:t>Imaginez…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Vous conduisez une voiture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fr-FR" dirty="0"/>
              <a:t>Sur une route sinueuse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fr-FR" dirty="0"/>
              <a:t>En marche arrière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fr-FR" dirty="0"/>
              <a:t>En ne regardant que dans le rétroviseur…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fr-FR" dirty="0"/>
              <a:t>… que votre passager fait bouger de temps à autres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fr-FR" dirty="0"/>
              <a:t>Avec une seule main sur le volant…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fr-FR" dirty="0"/>
              <a:t>… doté d’une assistance de direction variable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fr-FR" dirty="0"/>
              <a:t>L’autre main tenant une tasse remplie de café brûlant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fr-FR" dirty="0"/>
              <a:t>Le tout avec un œil fermé</a:t>
            </a:r>
          </a:p>
          <a:p>
            <a:r>
              <a:rPr lang="fr-FR" dirty="0"/>
              <a:t>Voilà :</a:t>
            </a:r>
          </a:p>
          <a:p>
            <a:pPr marL="0" lvl="2" indent="0" algn="ctr">
              <a:buNone/>
            </a:pPr>
            <a:r>
              <a:rPr lang="fr-FR" sz="2400" dirty="0" smtClean="0">
                <a:solidFill>
                  <a:srgbClr val="EA6C38"/>
                </a:solidFill>
              </a:rPr>
              <a:t>Vous </a:t>
            </a:r>
            <a:r>
              <a:rPr lang="fr-FR" sz="2400" dirty="0">
                <a:solidFill>
                  <a:srgbClr val="EA6C38"/>
                </a:solidFill>
              </a:rPr>
              <a:t>faites de la chirurgie laparoscopique !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427661" y="6453336"/>
            <a:ext cx="684213" cy="360040"/>
          </a:xfrm>
        </p:spPr>
        <p:txBody>
          <a:bodyPr/>
          <a:lstStyle/>
          <a:p>
            <a:fld id="{C8BBE2A9-7925-4748-AEAA-C21401325E6E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397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3154363" y="1954213"/>
            <a:ext cx="2228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1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BE" b="1">
                <a:solidFill>
                  <a:srgbClr val="3C393B"/>
                </a:solidFill>
              </a:rPr>
              <a:t>Modèle cinématique</a:t>
            </a:r>
            <a:endParaRPr lang="fr-FR" b="1">
              <a:solidFill>
                <a:srgbClr val="3C393B"/>
              </a:solidFill>
            </a:endParaRPr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3152775" y="1954213"/>
            <a:ext cx="2228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1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BE" b="1" dirty="0">
                <a:solidFill>
                  <a:srgbClr val="3C393B"/>
                </a:solidFill>
              </a:rPr>
              <a:t>Chaînes fermées</a:t>
            </a:r>
            <a:endParaRPr lang="fr-FR" b="1" dirty="0">
              <a:solidFill>
                <a:srgbClr val="3C393B"/>
              </a:solidFill>
            </a:endParaRPr>
          </a:p>
        </p:txBody>
      </p:sp>
      <p:pic>
        <p:nvPicPr>
          <p:cNvPr id="46084" name="Picture 4" descr="Passif_singu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2809875"/>
            <a:ext cx="4402138" cy="304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/>
              <a:t>Design </a:t>
            </a:r>
            <a:r>
              <a:rPr lang="fr-BE" dirty="0"/>
              <a:t>du manipulateur principal</a:t>
            </a:r>
            <a:endParaRPr lang="fr-FR" dirty="0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fr-BE" dirty="0"/>
              <a:t>Cinématique et singularités</a:t>
            </a:r>
          </a:p>
          <a:p>
            <a:pPr lvl="1"/>
            <a:endParaRPr lang="fr-BE" dirty="0"/>
          </a:p>
          <a:p>
            <a:pPr lvl="1"/>
            <a:endParaRPr lang="fr-FR" sz="1400" dirty="0"/>
          </a:p>
        </p:txBody>
      </p:sp>
      <p:sp>
        <p:nvSpPr>
          <p:cNvPr id="46113" name="Line 33"/>
          <p:cNvSpPr>
            <a:spLocks noChangeShapeType="1"/>
          </p:cNvSpPr>
          <p:nvPr/>
        </p:nvSpPr>
        <p:spPr bwMode="auto">
          <a:xfrm flipV="1">
            <a:off x="3492500" y="2522538"/>
            <a:ext cx="271463" cy="206375"/>
          </a:xfrm>
          <a:prstGeom prst="line">
            <a:avLst/>
          </a:prstGeom>
          <a:noFill/>
          <a:ln w="31750">
            <a:solidFill>
              <a:srgbClr val="3C393B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BE"/>
          </a:p>
        </p:txBody>
      </p:sp>
      <p:sp>
        <p:nvSpPr>
          <p:cNvPr id="46114" name="Text Box 34"/>
          <p:cNvSpPr txBox="1">
            <a:spLocks noChangeArrowheads="1"/>
          </p:cNvSpPr>
          <p:nvPr/>
        </p:nvSpPr>
        <p:spPr bwMode="auto">
          <a:xfrm>
            <a:off x="2276475" y="2722563"/>
            <a:ext cx="1868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1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BE" sz="1000" dirty="0">
                <a:solidFill>
                  <a:srgbClr val="3C393B"/>
                </a:solidFill>
              </a:rPr>
              <a:t>Vitesses </a:t>
            </a:r>
            <a:r>
              <a:rPr lang="fr-BE" sz="1000" b="1" dirty="0">
                <a:solidFill>
                  <a:srgbClr val="3C393B"/>
                </a:solidFill>
              </a:rPr>
              <a:t>opérationnelles</a:t>
            </a:r>
            <a:r>
              <a:rPr lang="fr-BE" sz="1000" dirty="0">
                <a:solidFill>
                  <a:srgbClr val="3C393B"/>
                </a:solidFill>
              </a:rPr>
              <a:t> (du laparoscope)</a:t>
            </a:r>
            <a:endParaRPr lang="fr-FR" sz="1000" dirty="0">
              <a:solidFill>
                <a:srgbClr val="3C393B"/>
              </a:solidFill>
            </a:endParaRPr>
          </a:p>
        </p:txBody>
      </p:sp>
      <p:sp>
        <p:nvSpPr>
          <p:cNvPr id="46115" name="Line 35"/>
          <p:cNvSpPr>
            <a:spLocks noChangeShapeType="1"/>
          </p:cNvSpPr>
          <p:nvPr/>
        </p:nvSpPr>
        <p:spPr bwMode="auto">
          <a:xfrm flipH="1">
            <a:off x="4797425" y="2279650"/>
            <a:ext cx="674688" cy="95250"/>
          </a:xfrm>
          <a:prstGeom prst="line">
            <a:avLst/>
          </a:prstGeom>
          <a:noFill/>
          <a:ln w="31750">
            <a:solidFill>
              <a:srgbClr val="3C393B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BE"/>
          </a:p>
        </p:txBody>
      </p:sp>
      <p:sp>
        <p:nvSpPr>
          <p:cNvPr id="46116" name="Text Box 36"/>
          <p:cNvSpPr txBox="1">
            <a:spLocks noChangeArrowheads="1"/>
          </p:cNvSpPr>
          <p:nvPr/>
        </p:nvSpPr>
        <p:spPr bwMode="auto">
          <a:xfrm>
            <a:off x="5449888" y="2033588"/>
            <a:ext cx="16430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1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BE" sz="1000">
                <a:solidFill>
                  <a:srgbClr val="3C393B"/>
                </a:solidFill>
              </a:rPr>
              <a:t>Vitesses </a:t>
            </a:r>
            <a:r>
              <a:rPr lang="fr-BE" sz="1000" b="1">
                <a:solidFill>
                  <a:srgbClr val="3C393B"/>
                </a:solidFill>
              </a:rPr>
              <a:t>articulaires</a:t>
            </a:r>
            <a:r>
              <a:rPr lang="fr-BE" sz="1000">
                <a:solidFill>
                  <a:srgbClr val="3C393B"/>
                </a:solidFill>
              </a:rPr>
              <a:t> (des moteurs)</a:t>
            </a:r>
            <a:endParaRPr lang="fr-FR" sz="1000">
              <a:solidFill>
                <a:srgbClr val="3C393B"/>
              </a:solidFill>
            </a:endParaRPr>
          </a:p>
        </p:txBody>
      </p:sp>
      <p:sp>
        <p:nvSpPr>
          <p:cNvPr id="46117" name="Line 37"/>
          <p:cNvSpPr>
            <a:spLocks noChangeShapeType="1"/>
          </p:cNvSpPr>
          <p:nvPr/>
        </p:nvSpPr>
        <p:spPr bwMode="auto">
          <a:xfrm flipH="1" flipV="1">
            <a:off x="4346575" y="2549525"/>
            <a:ext cx="361950" cy="546100"/>
          </a:xfrm>
          <a:prstGeom prst="line">
            <a:avLst/>
          </a:prstGeom>
          <a:noFill/>
          <a:ln w="31750">
            <a:solidFill>
              <a:srgbClr val="3C393B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BE"/>
          </a:p>
        </p:txBody>
      </p:sp>
      <p:sp>
        <p:nvSpPr>
          <p:cNvPr id="46118" name="Text Box 38"/>
          <p:cNvSpPr txBox="1">
            <a:spLocks noChangeArrowheads="1"/>
          </p:cNvSpPr>
          <p:nvPr/>
        </p:nvSpPr>
        <p:spPr bwMode="auto">
          <a:xfrm>
            <a:off x="4010025" y="3074988"/>
            <a:ext cx="1597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1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BE" sz="1000" dirty="0">
                <a:solidFill>
                  <a:srgbClr val="3C393B"/>
                </a:solidFill>
              </a:rPr>
              <a:t>Matrice </a:t>
            </a:r>
            <a:r>
              <a:rPr lang="fr-BE" sz="1000" b="1" dirty="0" err="1">
                <a:solidFill>
                  <a:srgbClr val="3C393B"/>
                </a:solidFill>
              </a:rPr>
              <a:t>jacobienne</a:t>
            </a:r>
            <a:endParaRPr lang="fr-FR" sz="1000" b="1" dirty="0">
              <a:solidFill>
                <a:srgbClr val="3C393B"/>
              </a:solidFill>
            </a:endParaRPr>
          </a:p>
        </p:txBody>
      </p:sp>
      <p:pic>
        <p:nvPicPr>
          <p:cNvPr id="46119" name="Picture 39" descr="addin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74"/>
          <a:stretch>
            <a:fillRect/>
          </a:stretch>
        </p:blipFill>
        <p:spPr bwMode="auto">
          <a:xfrm>
            <a:off x="3762375" y="2259013"/>
            <a:ext cx="1331913" cy="20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120" name="Line 40"/>
          <p:cNvSpPr>
            <a:spLocks noChangeShapeType="1"/>
          </p:cNvSpPr>
          <p:nvPr/>
        </p:nvSpPr>
        <p:spPr bwMode="auto">
          <a:xfrm flipV="1">
            <a:off x="5165725" y="4183063"/>
            <a:ext cx="0" cy="1511300"/>
          </a:xfrm>
          <a:prstGeom prst="line">
            <a:avLst/>
          </a:prstGeom>
          <a:noFill/>
          <a:ln w="19050">
            <a:solidFill>
              <a:srgbClr val="969696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BE"/>
          </a:p>
        </p:txBody>
      </p:sp>
      <p:sp>
        <p:nvSpPr>
          <p:cNvPr id="46121" name="Line 41"/>
          <p:cNvSpPr>
            <a:spLocks noChangeShapeType="1"/>
          </p:cNvSpPr>
          <p:nvPr/>
        </p:nvSpPr>
        <p:spPr bwMode="auto">
          <a:xfrm flipV="1">
            <a:off x="6821488" y="4254500"/>
            <a:ext cx="0" cy="1511300"/>
          </a:xfrm>
          <a:prstGeom prst="line">
            <a:avLst/>
          </a:prstGeom>
          <a:noFill/>
          <a:ln w="19050">
            <a:solidFill>
              <a:srgbClr val="969696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BE"/>
          </a:p>
        </p:txBody>
      </p:sp>
      <p:sp>
        <p:nvSpPr>
          <p:cNvPr id="46122" name="Line 42"/>
          <p:cNvSpPr>
            <a:spLocks noChangeShapeType="1"/>
          </p:cNvSpPr>
          <p:nvPr/>
        </p:nvSpPr>
        <p:spPr bwMode="auto">
          <a:xfrm rot="-1690658">
            <a:off x="5365750" y="4710113"/>
            <a:ext cx="863600" cy="865187"/>
          </a:xfrm>
          <a:prstGeom prst="line">
            <a:avLst/>
          </a:prstGeom>
          <a:noFill/>
          <a:ln w="50800">
            <a:solidFill>
              <a:srgbClr val="3C393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BE"/>
          </a:p>
        </p:txBody>
      </p:sp>
      <p:sp>
        <p:nvSpPr>
          <p:cNvPr id="46123" name="Line 43"/>
          <p:cNvSpPr>
            <a:spLocks noChangeShapeType="1"/>
          </p:cNvSpPr>
          <p:nvPr/>
        </p:nvSpPr>
        <p:spPr bwMode="auto">
          <a:xfrm flipV="1">
            <a:off x="6821488" y="4902200"/>
            <a:ext cx="863600" cy="865188"/>
          </a:xfrm>
          <a:prstGeom prst="line">
            <a:avLst/>
          </a:prstGeom>
          <a:noFill/>
          <a:ln w="50800">
            <a:solidFill>
              <a:srgbClr val="3C393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BE"/>
          </a:p>
        </p:txBody>
      </p:sp>
      <p:sp>
        <p:nvSpPr>
          <p:cNvPr id="46124" name="Line 44"/>
          <p:cNvSpPr>
            <a:spLocks noChangeShapeType="1"/>
          </p:cNvSpPr>
          <p:nvPr/>
        </p:nvSpPr>
        <p:spPr bwMode="auto">
          <a:xfrm flipH="1" flipV="1">
            <a:off x="6821488" y="4038600"/>
            <a:ext cx="863600" cy="863600"/>
          </a:xfrm>
          <a:prstGeom prst="line">
            <a:avLst/>
          </a:prstGeom>
          <a:noFill/>
          <a:ln w="50800">
            <a:solidFill>
              <a:srgbClr val="3C393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BE"/>
          </a:p>
        </p:txBody>
      </p:sp>
      <p:sp>
        <p:nvSpPr>
          <p:cNvPr id="46125" name="Oval 45"/>
          <p:cNvSpPr>
            <a:spLocks noChangeArrowheads="1"/>
          </p:cNvSpPr>
          <p:nvPr/>
        </p:nvSpPr>
        <p:spPr bwMode="auto">
          <a:xfrm>
            <a:off x="6750050" y="5694363"/>
            <a:ext cx="142875" cy="144462"/>
          </a:xfrm>
          <a:prstGeom prst="ellipse">
            <a:avLst/>
          </a:prstGeom>
          <a:solidFill>
            <a:srgbClr val="EA6C38"/>
          </a:solidFill>
          <a:ln w="19050">
            <a:solidFill>
              <a:srgbClr val="EA6C3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fr-BE"/>
          </a:p>
        </p:txBody>
      </p:sp>
      <p:sp>
        <p:nvSpPr>
          <p:cNvPr id="46126" name="Oval 46"/>
          <p:cNvSpPr>
            <a:spLocks noChangeArrowheads="1"/>
          </p:cNvSpPr>
          <p:nvPr/>
        </p:nvSpPr>
        <p:spPr bwMode="auto">
          <a:xfrm>
            <a:off x="7613650" y="4830763"/>
            <a:ext cx="142875" cy="144462"/>
          </a:xfrm>
          <a:prstGeom prst="ellipse">
            <a:avLst/>
          </a:prstGeom>
          <a:solidFill>
            <a:srgbClr val="EA6C38"/>
          </a:solidFill>
          <a:ln w="19050">
            <a:solidFill>
              <a:srgbClr val="EA6C3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fr-BE"/>
          </a:p>
        </p:txBody>
      </p:sp>
      <p:sp>
        <p:nvSpPr>
          <p:cNvPr id="46127" name="Oval 47"/>
          <p:cNvSpPr>
            <a:spLocks noChangeArrowheads="1"/>
          </p:cNvSpPr>
          <p:nvPr/>
        </p:nvSpPr>
        <p:spPr bwMode="auto">
          <a:xfrm>
            <a:off x="6750050" y="3967163"/>
            <a:ext cx="142875" cy="144462"/>
          </a:xfrm>
          <a:prstGeom prst="ellipse">
            <a:avLst/>
          </a:prstGeom>
          <a:solidFill>
            <a:srgbClr val="00CCFF"/>
          </a:solidFill>
          <a:ln w="19050">
            <a:solidFill>
              <a:srgbClr val="00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fr-BE"/>
          </a:p>
        </p:txBody>
      </p:sp>
      <p:sp>
        <p:nvSpPr>
          <p:cNvPr id="46128" name="Line 48"/>
          <p:cNvSpPr>
            <a:spLocks noChangeShapeType="1"/>
          </p:cNvSpPr>
          <p:nvPr/>
        </p:nvSpPr>
        <p:spPr bwMode="auto">
          <a:xfrm rot="1690658" flipV="1">
            <a:off x="5349875" y="5078413"/>
            <a:ext cx="863600" cy="865187"/>
          </a:xfrm>
          <a:prstGeom prst="line">
            <a:avLst/>
          </a:prstGeom>
          <a:noFill/>
          <a:ln w="50800">
            <a:solidFill>
              <a:srgbClr val="3C393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BE"/>
          </a:p>
        </p:txBody>
      </p:sp>
      <p:sp>
        <p:nvSpPr>
          <p:cNvPr id="46129" name="Oval 49"/>
          <p:cNvSpPr>
            <a:spLocks noChangeArrowheads="1"/>
          </p:cNvSpPr>
          <p:nvPr/>
        </p:nvSpPr>
        <p:spPr bwMode="auto">
          <a:xfrm>
            <a:off x="5094288" y="5622925"/>
            <a:ext cx="142875" cy="144463"/>
          </a:xfrm>
          <a:prstGeom prst="ellipse">
            <a:avLst/>
          </a:prstGeom>
          <a:solidFill>
            <a:srgbClr val="EA6C38"/>
          </a:solidFill>
          <a:ln w="19050">
            <a:solidFill>
              <a:srgbClr val="EA6C3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fr-BE"/>
          </a:p>
        </p:txBody>
      </p:sp>
      <p:sp>
        <p:nvSpPr>
          <p:cNvPr id="46130" name="Oval 50"/>
          <p:cNvSpPr>
            <a:spLocks noChangeArrowheads="1"/>
          </p:cNvSpPr>
          <p:nvPr/>
        </p:nvSpPr>
        <p:spPr bwMode="auto">
          <a:xfrm>
            <a:off x="6294438" y="5254625"/>
            <a:ext cx="142875" cy="144463"/>
          </a:xfrm>
          <a:prstGeom prst="ellipse">
            <a:avLst/>
          </a:prstGeom>
          <a:solidFill>
            <a:srgbClr val="EA6C38"/>
          </a:solidFill>
          <a:ln w="19050">
            <a:solidFill>
              <a:srgbClr val="EA6C3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fr-BE"/>
          </a:p>
        </p:txBody>
      </p:sp>
      <p:sp>
        <p:nvSpPr>
          <p:cNvPr id="46131" name="Oval 51"/>
          <p:cNvSpPr>
            <a:spLocks noChangeArrowheads="1"/>
          </p:cNvSpPr>
          <p:nvPr/>
        </p:nvSpPr>
        <p:spPr bwMode="auto">
          <a:xfrm>
            <a:off x="5094288" y="4886325"/>
            <a:ext cx="142875" cy="144463"/>
          </a:xfrm>
          <a:prstGeom prst="ellipse">
            <a:avLst/>
          </a:prstGeom>
          <a:solidFill>
            <a:srgbClr val="00CCFF"/>
          </a:solidFill>
          <a:ln w="19050">
            <a:solidFill>
              <a:srgbClr val="00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fr-BE"/>
          </a:p>
        </p:txBody>
      </p:sp>
      <p:sp>
        <p:nvSpPr>
          <p:cNvPr id="46132" name="Line 52"/>
          <p:cNvSpPr>
            <a:spLocks noChangeShapeType="1"/>
          </p:cNvSpPr>
          <p:nvPr/>
        </p:nvSpPr>
        <p:spPr bwMode="auto">
          <a:xfrm rot="19783227" flipV="1">
            <a:off x="7839075" y="3416300"/>
            <a:ext cx="1265238" cy="2178050"/>
          </a:xfrm>
          <a:prstGeom prst="line">
            <a:avLst/>
          </a:prstGeom>
          <a:noFill/>
          <a:ln w="50800">
            <a:solidFill>
              <a:srgbClr val="3C393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BE"/>
          </a:p>
        </p:txBody>
      </p:sp>
      <p:sp>
        <p:nvSpPr>
          <p:cNvPr id="46133" name="Oval 53"/>
          <p:cNvSpPr>
            <a:spLocks noChangeArrowheads="1"/>
          </p:cNvSpPr>
          <p:nvPr/>
        </p:nvSpPr>
        <p:spPr bwMode="auto">
          <a:xfrm>
            <a:off x="8397875" y="4464050"/>
            <a:ext cx="142875" cy="144463"/>
          </a:xfrm>
          <a:prstGeom prst="ellipse">
            <a:avLst/>
          </a:prstGeom>
          <a:solidFill>
            <a:srgbClr val="EA6C38"/>
          </a:solidFill>
          <a:ln w="19050">
            <a:solidFill>
              <a:srgbClr val="EA6C3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fr-BE"/>
          </a:p>
        </p:txBody>
      </p:sp>
      <p:sp>
        <p:nvSpPr>
          <p:cNvPr id="46134" name="Oval 54"/>
          <p:cNvSpPr>
            <a:spLocks noChangeArrowheads="1"/>
          </p:cNvSpPr>
          <p:nvPr/>
        </p:nvSpPr>
        <p:spPr bwMode="auto">
          <a:xfrm>
            <a:off x="8397875" y="3200400"/>
            <a:ext cx="142875" cy="144463"/>
          </a:xfrm>
          <a:prstGeom prst="ellipse">
            <a:avLst/>
          </a:prstGeom>
          <a:solidFill>
            <a:srgbClr val="00CCFF"/>
          </a:solidFill>
          <a:ln w="19050">
            <a:solidFill>
              <a:srgbClr val="00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fr-BE"/>
          </a:p>
        </p:txBody>
      </p:sp>
      <p:sp>
        <p:nvSpPr>
          <p:cNvPr id="46135" name="Line 55"/>
          <p:cNvSpPr>
            <a:spLocks noChangeShapeType="1"/>
          </p:cNvSpPr>
          <p:nvPr/>
        </p:nvSpPr>
        <p:spPr bwMode="auto">
          <a:xfrm flipV="1">
            <a:off x="5157788" y="4464050"/>
            <a:ext cx="0" cy="5032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BE"/>
          </a:p>
        </p:txBody>
      </p:sp>
      <p:sp>
        <p:nvSpPr>
          <p:cNvPr id="46136" name="Line 56"/>
          <p:cNvSpPr>
            <a:spLocks noChangeShapeType="1"/>
          </p:cNvSpPr>
          <p:nvPr/>
        </p:nvSpPr>
        <p:spPr bwMode="auto">
          <a:xfrm flipV="1">
            <a:off x="5157788" y="4967288"/>
            <a:ext cx="431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BE"/>
          </a:p>
        </p:txBody>
      </p:sp>
      <p:pic>
        <p:nvPicPr>
          <p:cNvPr id="46137" name="Picture 57" descr="addin_t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0" y="4784725"/>
            <a:ext cx="176213" cy="12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138" name="Picture 58" descr="addin_t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4343400"/>
            <a:ext cx="180975" cy="12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139" name="Picture 59" descr="addin_tm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10000"/>
            <a:ext cx="180975" cy="16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140" name="Picture 60" descr="addin_tmp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4705350"/>
            <a:ext cx="153987" cy="17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141" name="Picture 61" descr="addin_tmp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3" y="5694363"/>
            <a:ext cx="149225" cy="17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142" name="Line 62"/>
          <p:cNvSpPr>
            <a:spLocks noChangeShapeType="1"/>
          </p:cNvSpPr>
          <p:nvPr/>
        </p:nvSpPr>
        <p:spPr bwMode="auto">
          <a:xfrm flipV="1">
            <a:off x="8469313" y="4254500"/>
            <a:ext cx="0" cy="1511300"/>
          </a:xfrm>
          <a:prstGeom prst="line">
            <a:avLst/>
          </a:prstGeom>
          <a:noFill/>
          <a:ln w="19050">
            <a:solidFill>
              <a:srgbClr val="969696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BE"/>
          </a:p>
        </p:txBody>
      </p:sp>
      <p:sp>
        <p:nvSpPr>
          <p:cNvPr id="46143" name="Oval 63"/>
          <p:cNvSpPr>
            <a:spLocks noChangeArrowheads="1"/>
          </p:cNvSpPr>
          <p:nvPr/>
        </p:nvSpPr>
        <p:spPr bwMode="auto">
          <a:xfrm>
            <a:off x="8405813" y="5694363"/>
            <a:ext cx="142875" cy="144462"/>
          </a:xfrm>
          <a:prstGeom prst="ellipse">
            <a:avLst/>
          </a:prstGeom>
          <a:solidFill>
            <a:srgbClr val="EA6C38"/>
          </a:solidFill>
          <a:ln w="19050">
            <a:solidFill>
              <a:srgbClr val="EA6C3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fr-BE"/>
          </a:p>
        </p:txBody>
      </p:sp>
      <p:sp>
        <p:nvSpPr>
          <p:cNvPr id="46144" name="Text Box 64"/>
          <p:cNvSpPr txBox="1">
            <a:spLocks noChangeArrowheads="1"/>
          </p:cNvSpPr>
          <p:nvPr/>
        </p:nvSpPr>
        <p:spPr bwMode="auto">
          <a:xfrm>
            <a:off x="6513513" y="2941638"/>
            <a:ext cx="16097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1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BE" b="1" i="1">
                <a:solidFill>
                  <a:srgbClr val="3C393B"/>
                </a:solidFill>
              </a:rPr>
              <a:t>Sous-mobilité locale</a:t>
            </a:r>
            <a:endParaRPr lang="fr-FR" b="1" i="1">
              <a:solidFill>
                <a:srgbClr val="3C393B"/>
              </a:solidFill>
            </a:endParaRPr>
          </a:p>
        </p:txBody>
      </p:sp>
      <p:pic>
        <p:nvPicPr>
          <p:cNvPr id="46145" name="Picture 65" descr="SingulariteSerieEvolap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2687638"/>
            <a:ext cx="2813050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146" name="Text Box 66"/>
          <p:cNvSpPr txBox="1">
            <a:spLocks noChangeArrowheads="1"/>
          </p:cNvSpPr>
          <p:nvPr/>
        </p:nvSpPr>
        <p:spPr bwMode="auto">
          <a:xfrm>
            <a:off x="5562600" y="4891088"/>
            <a:ext cx="16097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1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BE" b="1" i="1">
                <a:solidFill>
                  <a:srgbClr val="3C393B"/>
                </a:solidFill>
              </a:rPr>
              <a:t>Sous-mobilité locale</a:t>
            </a:r>
            <a:endParaRPr lang="fr-FR" b="1" i="1">
              <a:solidFill>
                <a:srgbClr val="3C393B"/>
              </a:solidFill>
            </a:endParaRPr>
          </a:p>
        </p:txBody>
      </p:sp>
      <p:pic>
        <p:nvPicPr>
          <p:cNvPr id="46147" name="Picture 67" descr="SingPara_BielleA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8" y="3823989"/>
            <a:ext cx="2474912" cy="110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48" name="Picture 68" descr="SingParaA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1168102"/>
            <a:ext cx="2517775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49" name="Picture 69" descr="SingParaB2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2068214"/>
            <a:ext cx="2444750" cy="167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150" name="Text Box 70"/>
          <p:cNvSpPr txBox="1">
            <a:spLocks noChangeArrowheads="1"/>
          </p:cNvSpPr>
          <p:nvPr/>
        </p:nvSpPr>
        <p:spPr bwMode="auto">
          <a:xfrm>
            <a:off x="4956175" y="1340768"/>
            <a:ext cx="16097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1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BE" b="1" i="1" dirty="0">
                <a:solidFill>
                  <a:srgbClr val="3C393B"/>
                </a:solidFill>
              </a:rPr>
              <a:t>Sur-mobilité locale</a:t>
            </a:r>
            <a:endParaRPr lang="fr-FR" b="1" i="1" dirty="0">
              <a:solidFill>
                <a:srgbClr val="3C393B"/>
              </a:solidFill>
            </a:endParaRPr>
          </a:p>
        </p:txBody>
      </p:sp>
      <p:pic>
        <p:nvPicPr>
          <p:cNvPr id="46151" name="Picture 71" descr="SingPara_BielleB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38" y="4993977"/>
            <a:ext cx="2597150" cy="160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52" name="Picture 72" descr="addin_tmp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8" y="5749925"/>
            <a:ext cx="149225" cy="13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153" name="Picture 73" descr="addin_tmp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513" y="5343525"/>
            <a:ext cx="153987" cy="13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427661" y="6453336"/>
            <a:ext cx="684213" cy="360040"/>
          </a:xfrm>
        </p:spPr>
        <p:txBody>
          <a:bodyPr/>
          <a:lstStyle/>
          <a:p>
            <a:fld id="{2540B5AC-6A0F-4BA2-97B3-06265C283FB2}" type="slidenum">
              <a:rPr lang="fr-FR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110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/>
      <p:bldP spid="46083" grpId="0"/>
      <p:bldP spid="46113" grpId="0" animBg="1"/>
      <p:bldP spid="46114" grpId="0"/>
      <p:bldP spid="46115" grpId="0" animBg="1"/>
      <p:bldP spid="46116" grpId="0"/>
      <p:bldP spid="46117" grpId="0" animBg="1"/>
      <p:bldP spid="46118" grpId="0"/>
      <p:bldP spid="46120" grpId="0" animBg="1"/>
      <p:bldP spid="46120" grpId="1" animBg="1"/>
      <p:bldP spid="46121" grpId="0" animBg="1"/>
      <p:bldP spid="46121" grpId="1" animBg="1"/>
      <p:bldP spid="46122" grpId="0" animBg="1"/>
      <p:bldP spid="46122" grpId="1" animBg="1"/>
      <p:bldP spid="46123" grpId="0" animBg="1"/>
      <p:bldP spid="46123" grpId="1" animBg="1"/>
      <p:bldP spid="46124" grpId="0" animBg="1"/>
      <p:bldP spid="46124" grpId="1" animBg="1"/>
      <p:bldP spid="46125" grpId="0" animBg="1"/>
      <p:bldP spid="46125" grpId="1" animBg="1"/>
      <p:bldP spid="46126" grpId="0" animBg="1"/>
      <p:bldP spid="46126" grpId="1" animBg="1"/>
      <p:bldP spid="46127" grpId="0" animBg="1"/>
      <p:bldP spid="46127" grpId="1" animBg="1"/>
      <p:bldP spid="46128" grpId="0" animBg="1"/>
      <p:bldP spid="46128" grpId="1" animBg="1"/>
      <p:bldP spid="46129" grpId="0" animBg="1"/>
      <p:bldP spid="46129" grpId="1" animBg="1"/>
      <p:bldP spid="46130" grpId="0" animBg="1"/>
      <p:bldP spid="46130" grpId="1" animBg="1"/>
      <p:bldP spid="46131" grpId="0" animBg="1"/>
      <p:bldP spid="46131" grpId="1" animBg="1"/>
      <p:bldP spid="46132" grpId="0" animBg="1"/>
      <p:bldP spid="46132" grpId="1" animBg="1"/>
      <p:bldP spid="46133" grpId="0" animBg="1"/>
      <p:bldP spid="46133" grpId="1" animBg="1"/>
      <p:bldP spid="46134" grpId="0" animBg="1"/>
      <p:bldP spid="46134" grpId="1" animBg="1"/>
      <p:bldP spid="46135" grpId="0" animBg="1"/>
      <p:bldP spid="46135" grpId="1" animBg="1"/>
      <p:bldP spid="46136" grpId="0" animBg="1"/>
      <p:bldP spid="46136" grpId="1" animBg="1"/>
      <p:bldP spid="46142" grpId="0" animBg="1"/>
      <p:bldP spid="46142" grpId="1" animBg="1"/>
      <p:bldP spid="46143" grpId="0" animBg="1"/>
      <p:bldP spid="46143" grpId="1" animBg="1"/>
      <p:bldP spid="46144" grpId="0"/>
      <p:bldP spid="46144" grpId="1"/>
      <p:bldP spid="46146" grpId="0"/>
      <p:bldP spid="46146" grpId="1"/>
      <p:bldP spid="4615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427661" y="6453336"/>
            <a:ext cx="684213" cy="360040"/>
          </a:xfrm>
        </p:spPr>
        <p:txBody>
          <a:bodyPr/>
          <a:lstStyle/>
          <a:p>
            <a:fld id="{A3BB2D5E-AC49-4231-B1D2-859AC0AD65E9}" type="slidenum">
              <a:rPr lang="fr-FR"/>
              <a:pPr/>
              <a:t>21</a:t>
            </a:fld>
            <a:endParaRPr lang="fr-FR"/>
          </a:p>
        </p:txBody>
      </p:sp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/>
              <a:t>Design </a:t>
            </a:r>
            <a:r>
              <a:rPr lang="fr-BE" dirty="0"/>
              <a:t>du manipulateur principal</a:t>
            </a:r>
            <a:endParaRPr lang="fr-FR" dirty="0"/>
          </a:p>
        </p:txBody>
      </p:sp>
      <p:pic>
        <p:nvPicPr>
          <p:cNvPr id="311325" name="Picture 29" descr="MaquettePassiveSing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50296"/>
            <a:ext cx="4392488" cy="21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326" name="Picture 30" descr="MaquettePassiveSing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251176"/>
            <a:ext cx="4392490" cy="21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6"/>
          <p:cNvSpPr txBox="1">
            <a:spLocks noChangeArrowheads="1"/>
          </p:cNvSpPr>
          <p:nvPr/>
        </p:nvSpPr>
        <p:spPr bwMode="auto">
          <a:xfrm>
            <a:off x="466725" y="1349375"/>
            <a:ext cx="4025900" cy="512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EA6C38"/>
              </a:buClr>
              <a:buSzTx/>
              <a:buFont typeface="Wingdings" pitchFamily="2" charset="2"/>
              <a:buNone/>
              <a:tabLst/>
              <a:defRPr sz="2400" b="1">
                <a:solidFill>
                  <a:srgbClr val="8A8383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0000" marR="0" indent="-27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A6C38"/>
              </a:buClr>
              <a:buSzTx/>
              <a:buFontTx/>
              <a:buChar char="•"/>
              <a:tabLst/>
              <a:defRPr sz="1800">
                <a:solidFill>
                  <a:srgbClr val="3C393B"/>
                </a:solidFill>
                <a:latin typeface="Calibri" panose="020F0502020204030204" pitchFamily="34" charset="0"/>
              </a:defRPr>
            </a:lvl2pPr>
            <a:lvl3pPr marL="900000" marR="0" indent="-3600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C393B"/>
              </a:buClr>
              <a:buSzTx/>
              <a:buFont typeface="Wingdings" pitchFamily="2" charset="2"/>
              <a:buChar char="è"/>
              <a:tabLst/>
              <a:defRPr sz="1800" b="1">
                <a:solidFill>
                  <a:srgbClr val="3C393B"/>
                </a:solidFill>
                <a:latin typeface="Calibri" panose="020F0502020204030204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BE" kern="0" smtClean="0"/>
              <a:t>Cinématique et singularités</a:t>
            </a:r>
          </a:p>
          <a:p>
            <a:pPr lvl="1"/>
            <a:endParaRPr lang="fr-BE" kern="0" smtClean="0"/>
          </a:p>
          <a:p>
            <a:pPr lvl="1"/>
            <a:endParaRPr lang="fr-FR" sz="1400" kern="0" dirty="0"/>
          </a:p>
        </p:txBody>
      </p:sp>
    </p:spTree>
    <p:extLst>
      <p:ext uri="{BB962C8B-B14F-4D97-AF65-F5344CB8AC3E}">
        <p14:creationId xmlns:p14="http://schemas.microsoft.com/office/powerpoint/2010/main" val="115273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Cinématique </a:t>
            </a:r>
            <a:r>
              <a:rPr lang="fr-FR" dirty="0" smtClean="0"/>
              <a:t>du laparoscope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Un laparoscope possède 4 DDL</a:t>
            </a:r>
          </a:p>
          <a:p>
            <a:pPr lvl="1"/>
            <a:r>
              <a:rPr lang="fr-FR" dirty="0" smtClean="0"/>
              <a:t>Translation le long de son axe longitudinal (</a:t>
            </a:r>
            <a:r>
              <a:rPr lang="fr-FR" i="1" dirty="0" smtClean="0"/>
              <a:t>zoom in </a:t>
            </a:r>
            <a:r>
              <a:rPr lang="fr-FR" dirty="0" smtClean="0"/>
              <a:t>et </a:t>
            </a:r>
            <a:r>
              <a:rPr lang="fr-FR" i="1" dirty="0" smtClean="0"/>
              <a:t>out</a:t>
            </a:r>
            <a:r>
              <a:rPr lang="fr-FR" dirty="0" smtClean="0"/>
              <a:t>)</a:t>
            </a:r>
          </a:p>
          <a:p>
            <a:pPr lvl="1"/>
            <a:r>
              <a:rPr lang="fr-FR" dirty="0" smtClean="0"/>
              <a:t>Rotation propre</a:t>
            </a:r>
          </a:p>
          <a:p>
            <a:pPr lvl="1"/>
            <a:r>
              <a:rPr lang="fr-FR" dirty="0" smtClean="0"/>
              <a:t>Rotation autour de deux axes passant par l’incision (</a:t>
            </a:r>
            <a:r>
              <a:rPr lang="fr-FR" i="1" dirty="0" err="1" smtClean="0"/>
              <a:t>left</a:t>
            </a:r>
            <a:r>
              <a:rPr lang="fr-FR" i="1" dirty="0" smtClean="0"/>
              <a:t>-right</a:t>
            </a:r>
            <a:r>
              <a:rPr lang="fr-FR" dirty="0" smtClean="0"/>
              <a:t> et </a:t>
            </a:r>
            <a:r>
              <a:rPr lang="fr-FR" i="1" dirty="0" smtClean="0"/>
              <a:t>up-down</a:t>
            </a:r>
            <a:r>
              <a:rPr lang="fr-FR" dirty="0" smtClean="0"/>
              <a:t>: déplacements latéraux de l’image sur l’écran)</a:t>
            </a:r>
          </a:p>
          <a:p>
            <a:r>
              <a:rPr lang="fr-FR" dirty="0" smtClean="0"/>
              <a:t>Mouvements naturels</a:t>
            </a:r>
          </a:p>
          <a:p>
            <a:pPr lvl="1"/>
            <a:r>
              <a:rPr lang="fr-FR" dirty="0" smtClean="0"/>
              <a:t>Système de coordonnée intrinsèque : axe longitudinal + directions principales de l’image </a:t>
            </a:r>
          </a:p>
          <a:p>
            <a:pPr lvl="1"/>
            <a:r>
              <a:rPr lang="fr-FR" dirty="0" smtClean="0"/>
              <a:t>Mouvements régulés par rétroaction visuelle durant une manipulation à la main</a:t>
            </a:r>
          </a:p>
          <a:p>
            <a:r>
              <a:rPr lang="fr-FR" dirty="0" smtClean="0"/>
              <a:t>C’est ce que fait AESOP</a:t>
            </a:r>
          </a:p>
          <a:p>
            <a:pPr lvl="1"/>
            <a:r>
              <a:rPr lang="fr-FR" dirty="0" smtClean="0"/>
              <a:t>Mouvements de l’image très intuitifs, prévisibles par le chirurgien</a:t>
            </a:r>
          </a:p>
          <a:p>
            <a:pPr lvl="1"/>
            <a:r>
              <a:rPr lang="fr-FR" dirty="0" smtClean="0"/>
              <a:t>Nécessite 3 rotations motorisées pour les déplacements latéraux</a:t>
            </a:r>
          </a:p>
          <a:p>
            <a:pPr lvl="1"/>
            <a:r>
              <a:rPr lang="fr-FR" dirty="0" smtClean="0"/>
              <a:t>Couplage cinématique entre les actionneurs</a:t>
            </a:r>
            <a:endParaRPr lang="fr-FR" dirty="0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427661" y="6453336"/>
            <a:ext cx="684213" cy="360040"/>
          </a:xfrm>
        </p:spPr>
        <p:txBody>
          <a:bodyPr/>
          <a:lstStyle/>
          <a:p>
            <a:fld id="{2540B5AC-6A0F-4BA2-97B3-06265C283FB2}" type="slidenum">
              <a:rPr lang="fr-FR"/>
              <a:pPr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134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Cinématique </a:t>
            </a:r>
            <a:r>
              <a:rPr lang="fr-FR" dirty="0"/>
              <a:t>du laparoscope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Pour réduire la complexité</a:t>
            </a:r>
          </a:p>
          <a:p>
            <a:pPr lvl="1"/>
            <a:r>
              <a:rPr lang="fr-FR" dirty="0" smtClean="0"/>
              <a:t>Système de coordonnées hybride avec un axe fixe et deux axes mobiles</a:t>
            </a:r>
          </a:p>
          <a:p>
            <a:pPr lvl="1"/>
            <a:r>
              <a:rPr lang="fr-FR" dirty="0" smtClean="0"/>
              <a:t>Possibilité de découplage : un moteur = un mouvement</a:t>
            </a:r>
          </a:p>
          <a:p>
            <a:pPr lvl="2"/>
            <a:r>
              <a:rPr lang="fr-FR" dirty="0" smtClean="0"/>
              <a:t>2 DDL requièrent 2 moteurs (pas 3)</a:t>
            </a:r>
          </a:p>
          <a:p>
            <a:r>
              <a:rPr lang="fr-FR" dirty="0" smtClean="0"/>
              <a:t>2 familles principales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33" y="3537327"/>
            <a:ext cx="3945978" cy="2555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161" y="3537327"/>
            <a:ext cx="3945978" cy="251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" name="Text Box 6"/>
          <p:cNvSpPr txBox="1">
            <a:spLocks noChangeArrowheads="1"/>
          </p:cNvSpPr>
          <p:nvPr/>
        </p:nvSpPr>
        <p:spPr bwMode="auto">
          <a:xfrm>
            <a:off x="940524" y="6117562"/>
            <a:ext cx="28389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098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US" b="1" dirty="0" err="1" smtClean="0">
                <a:solidFill>
                  <a:srgbClr val="3C393B"/>
                </a:solidFill>
              </a:rPr>
              <a:t>ViKY</a:t>
            </a:r>
            <a:r>
              <a:rPr lang="en-US" dirty="0" smtClean="0">
                <a:solidFill>
                  <a:srgbClr val="3C393B"/>
                </a:solidFill>
              </a:rPr>
              <a:t>, </a:t>
            </a:r>
            <a:r>
              <a:rPr lang="en-US" dirty="0" err="1" smtClean="0">
                <a:solidFill>
                  <a:srgbClr val="3C393B"/>
                </a:solidFill>
              </a:rPr>
              <a:t>EndoAssist</a:t>
            </a:r>
            <a:r>
              <a:rPr lang="en-US" dirty="0" smtClean="0">
                <a:solidFill>
                  <a:srgbClr val="3C393B"/>
                </a:solidFill>
              </a:rPr>
              <a:t>, FreeHand, da Vinci S and Si</a:t>
            </a:r>
            <a:endParaRPr lang="en-US" dirty="0">
              <a:solidFill>
                <a:srgbClr val="3C393B"/>
              </a:solidFill>
            </a:endParaRPr>
          </a:p>
        </p:txBody>
      </p:sp>
      <p:sp>
        <p:nvSpPr>
          <p:cNvPr id="117" name="Text Box 6"/>
          <p:cNvSpPr txBox="1">
            <a:spLocks noChangeArrowheads="1"/>
          </p:cNvSpPr>
          <p:nvPr/>
        </p:nvSpPr>
        <p:spPr bwMode="auto">
          <a:xfrm>
            <a:off x="5464652" y="6080983"/>
            <a:ext cx="283899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098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rgbClr val="3C393B"/>
                </a:solidFill>
              </a:rPr>
              <a:t>EVOLAP</a:t>
            </a:r>
            <a:r>
              <a:rPr lang="en-US" dirty="0" smtClean="0">
                <a:solidFill>
                  <a:srgbClr val="3C393B"/>
                </a:solidFill>
              </a:rPr>
              <a:t>, </a:t>
            </a:r>
            <a:r>
              <a:rPr lang="en-US" dirty="0" err="1" smtClean="0">
                <a:solidFill>
                  <a:srgbClr val="3C393B"/>
                </a:solidFill>
              </a:rPr>
              <a:t>LapMan</a:t>
            </a:r>
            <a:endParaRPr lang="en-US" dirty="0">
              <a:solidFill>
                <a:srgbClr val="3C393B"/>
              </a:solidFill>
            </a:endParaRPr>
          </a:p>
        </p:txBody>
      </p:sp>
      <p:sp>
        <p:nvSpPr>
          <p:cNvPr id="9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427661" y="6453336"/>
            <a:ext cx="684213" cy="360040"/>
          </a:xfrm>
        </p:spPr>
        <p:txBody>
          <a:bodyPr/>
          <a:lstStyle/>
          <a:p>
            <a:fld id="{2540B5AC-6A0F-4BA2-97B3-06265C283FB2}" type="slidenum">
              <a:rPr lang="fr-FR"/>
              <a:pPr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680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BE" altLang="fr-FR" b="1" dirty="0"/>
              <a:t>Commande </a:t>
            </a:r>
            <a:r>
              <a:rPr lang="fr-BE" altLang="fr-FR" dirty="0"/>
              <a:t>et</a:t>
            </a:r>
            <a:r>
              <a:rPr lang="fr-BE" altLang="fr-FR" b="1" dirty="0"/>
              <a:t> interface </a:t>
            </a:r>
            <a:r>
              <a:rPr lang="fr-BE" altLang="fr-FR" dirty="0"/>
              <a:t>utilisateur</a:t>
            </a:r>
            <a:endParaRPr lang="fr-FR" altLang="fr-FR" dirty="0"/>
          </a:p>
        </p:txBody>
      </p:sp>
      <p:sp>
        <p:nvSpPr>
          <p:cNvPr id="477209" name="Rectangle 2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altLang="fr-FR" dirty="0"/>
              <a:t>Mode </a:t>
            </a:r>
            <a:r>
              <a:rPr lang="fr-BE" altLang="fr-FR" dirty="0" err="1"/>
              <a:t>téléopéré</a:t>
            </a:r>
            <a:endParaRPr lang="fr-FR" altLang="fr-FR" dirty="0"/>
          </a:p>
        </p:txBody>
      </p:sp>
      <p:grpSp>
        <p:nvGrpSpPr>
          <p:cNvPr id="477215" name="Group 31"/>
          <p:cNvGrpSpPr>
            <a:grpSpLocks/>
          </p:cNvGrpSpPr>
          <p:nvPr/>
        </p:nvGrpSpPr>
        <p:grpSpPr bwMode="auto">
          <a:xfrm>
            <a:off x="7245350" y="2227263"/>
            <a:ext cx="1152525" cy="1812925"/>
            <a:chOff x="3861" y="2305"/>
            <a:chExt cx="726" cy="1142"/>
          </a:xfrm>
        </p:grpSpPr>
        <p:sp>
          <p:nvSpPr>
            <p:cNvPr id="477216" name="AutoShape 32"/>
            <p:cNvSpPr>
              <a:spLocks noChangeArrowheads="1"/>
            </p:cNvSpPr>
            <p:nvPr/>
          </p:nvSpPr>
          <p:spPr bwMode="auto">
            <a:xfrm>
              <a:off x="3861" y="2305"/>
              <a:ext cx="726" cy="32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2000" tIns="72000" rIns="72000" bIns="72000" anchor="ctr" anchorCtr="1"/>
            <a:lstStyle/>
            <a:p>
              <a:pPr algn="ctr">
                <a:spcBef>
                  <a:spcPct val="0"/>
                </a:spcBef>
              </a:pPr>
              <a:endParaRPr lang="fr-FR" altLang="fr-FR" sz="1200" b="1">
                <a:latin typeface="Times New Roman" pitchFamily="18" charset="0"/>
              </a:endParaRPr>
            </a:p>
          </p:txBody>
        </p:sp>
        <p:sp>
          <p:nvSpPr>
            <p:cNvPr id="477217" name="AutoShape 33"/>
            <p:cNvSpPr>
              <a:spLocks noChangeArrowheads="1"/>
            </p:cNvSpPr>
            <p:nvPr/>
          </p:nvSpPr>
          <p:spPr bwMode="auto">
            <a:xfrm>
              <a:off x="3952" y="2857"/>
              <a:ext cx="544" cy="59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 anchor="ctr" anchorCtr="1"/>
            <a:lstStyle/>
            <a:p>
              <a:pPr algn="ctr">
                <a:spcBef>
                  <a:spcPct val="0"/>
                </a:spcBef>
              </a:pPr>
              <a:endParaRPr lang="fr-FR" altLang="fr-FR" sz="1200" i="1">
                <a:latin typeface="Times New Roman" pitchFamily="18" charset="0"/>
              </a:endParaRPr>
            </a:p>
          </p:txBody>
        </p:sp>
        <p:sp>
          <p:nvSpPr>
            <p:cNvPr id="477218" name="Line 34"/>
            <p:cNvSpPr>
              <a:spLocks noChangeShapeType="1"/>
            </p:cNvSpPr>
            <p:nvPr/>
          </p:nvSpPr>
          <p:spPr bwMode="auto">
            <a:xfrm>
              <a:off x="3988" y="3155"/>
              <a:ext cx="50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BE"/>
            </a:p>
          </p:txBody>
        </p:sp>
        <p:cxnSp>
          <p:nvCxnSpPr>
            <p:cNvPr id="477219" name="AutoShape 35"/>
            <p:cNvCxnSpPr>
              <a:cxnSpLocks noChangeShapeType="1"/>
              <a:stCxn id="477216" idx="2"/>
              <a:endCxn id="477217" idx="0"/>
            </p:cNvCxnSpPr>
            <p:nvPr/>
          </p:nvCxnSpPr>
          <p:spPr bwMode="auto">
            <a:xfrm>
              <a:off x="4224" y="2633"/>
              <a:ext cx="0" cy="21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77220" name="AutoShape 36"/>
          <p:cNvSpPr>
            <a:spLocks noChangeArrowheads="1"/>
          </p:cNvSpPr>
          <p:nvPr/>
        </p:nvSpPr>
        <p:spPr bwMode="auto">
          <a:xfrm>
            <a:off x="2387600" y="1998663"/>
            <a:ext cx="3830638" cy="2159000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19050">
            <a:solidFill>
              <a:srgbClr val="5F5F5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000" tIns="72000" rIns="72000" bIns="72000" anchor="b"/>
          <a:lstStyle/>
          <a:p>
            <a:pPr>
              <a:spcBef>
                <a:spcPct val="0"/>
              </a:spcBef>
            </a:pPr>
            <a:r>
              <a:rPr lang="fr-BE" altLang="fr-FR" sz="1200" b="1">
                <a:latin typeface="Times New Roman" pitchFamily="18" charset="0"/>
              </a:rPr>
              <a:t>Contrôleur</a:t>
            </a:r>
            <a:endParaRPr lang="fr-FR" altLang="fr-FR" sz="1200" b="1">
              <a:latin typeface="Times New Roman" pitchFamily="18" charset="0"/>
            </a:endParaRPr>
          </a:p>
        </p:txBody>
      </p:sp>
      <p:sp>
        <p:nvSpPr>
          <p:cNvPr id="477221" name="Freeform 37"/>
          <p:cNvSpPr>
            <a:spLocks/>
          </p:cNvSpPr>
          <p:nvPr/>
        </p:nvSpPr>
        <p:spPr bwMode="auto">
          <a:xfrm>
            <a:off x="3930650" y="3652838"/>
            <a:ext cx="3771900" cy="720725"/>
          </a:xfrm>
          <a:custGeom>
            <a:avLst/>
            <a:gdLst>
              <a:gd name="T0" fmla="*/ 3456 w 3456"/>
              <a:gd name="T1" fmla="*/ 260 h 454"/>
              <a:gd name="T2" fmla="*/ 3456 w 3456"/>
              <a:gd name="T3" fmla="*/ 454 h 454"/>
              <a:gd name="T4" fmla="*/ 0 w 3456"/>
              <a:gd name="T5" fmla="*/ 454 h 454"/>
              <a:gd name="T6" fmla="*/ 0 w 3456"/>
              <a:gd name="T7" fmla="*/ 0 h 454"/>
              <a:gd name="T8" fmla="*/ 1469 w 3456"/>
              <a:gd name="T9" fmla="*/ 1 h 454"/>
              <a:gd name="connsiteX0" fmla="*/ 10000 w 10000"/>
              <a:gd name="connsiteY0" fmla="*/ 5727 h 10000"/>
              <a:gd name="connsiteX1" fmla="*/ 10000 w 10000"/>
              <a:gd name="connsiteY1" fmla="*/ 10000 h 10000"/>
              <a:gd name="connsiteX2" fmla="*/ 0 w 10000"/>
              <a:gd name="connsiteY2" fmla="*/ 10000 h 10000"/>
              <a:gd name="connsiteX3" fmla="*/ 0 w 10000"/>
              <a:gd name="connsiteY3" fmla="*/ 0 h 10000"/>
              <a:gd name="connsiteX4" fmla="*/ 1685 w 10000"/>
              <a:gd name="connsiteY4" fmla="*/ 2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0000" y="5727"/>
                </a:moveTo>
                <a:lnTo>
                  <a:pt x="10000" y="10000"/>
                </a:lnTo>
                <a:lnTo>
                  <a:pt x="0" y="10000"/>
                </a:lnTo>
                <a:lnTo>
                  <a:pt x="0" y="0"/>
                </a:lnTo>
                <a:cubicBezTo>
                  <a:pt x="1417" y="7"/>
                  <a:pt x="268" y="15"/>
                  <a:pt x="1685" y="22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BE"/>
          </a:p>
        </p:txBody>
      </p:sp>
      <p:grpSp>
        <p:nvGrpSpPr>
          <p:cNvPr id="477222" name="Group 38"/>
          <p:cNvGrpSpPr>
            <a:grpSpLocks/>
          </p:cNvGrpSpPr>
          <p:nvPr/>
        </p:nvGrpSpPr>
        <p:grpSpPr bwMode="auto">
          <a:xfrm>
            <a:off x="733425" y="2141538"/>
            <a:ext cx="1079500" cy="720725"/>
            <a:chOff x="567" y="572"/>
            <a:chExt cx="816" cy="545"/>
          </a:xfrm>
        </p:grpSpPr>
        <p:sp>
          <p:nvSpPr>
            <p:cNvPr id="477223" name="AutoShape 39"/>
            <p:cNvSpPr>
              <a:spLocks noChangeArrowheads="1"/>
            </p:cNvSpPr>
            <p:nvPr/>
          </p:nvSpPr>
          <p:spPr bwMode="auto">
            <a:xfrm>
              <a:off x="567" y="572"/>
              <a:ext cx="816" cy="54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2000" tIns="72000" rIns="72000" bIns="72000" anchor="b"/>
            <a:lstStyle/>
            <a:p>
              <a:pPr algn="r">
                <a:spcBef>
                  <a:spcPct val="0"/>
                </a:spcBef>
              </a:pPr>
              <a:r>
                <a:rPr lang="fr-BE" altLang="fr-FR" sz="1200" b="1">
                  <a:latin typeface="Times New Roman" pitchFamily="18" charset="0"/>
                </a:rPr>
                <a:t>Joystick</a:t>
              </a:r>
              <a:endParaRPr lang="fr-FR" altLang="fr-FR" sz="1200" b="1">
                <a:latin typeface="Times New Roman" pitchFamily="18" charset="0"/>
              </a:endParaRPr>
            </a:p>
          </p:txBody>
        </p:sp>
        <p:sp>
          <p:nvSpPr>
            <p:cNvPr id="477224" name="AutoShape 40"/>
            <p:cNvSpPr>
              <a:spLocks noChangeArrowheads="1"/>
            </p:cNvSpPr>
            <p:nvPr/>
          </p:nvSpPr>
          <p:spPr bwMode="auto">
            <a:xfrm>
              <a:off x="612" y="618"/>
              <a:ext cx="318" cy="318"/>
            </a:xfrm>
            <a:custGeom>
              <a:avLst/>
              <a:gdLst>
                <a:gd name="G0" fmla="+- 6480 0 0"/>
                <a:gd name="G1" fmla="+- 8640 0 0"/>
                <a:gd name="G2" fmla="+- 4320 0 0"/>
                <a:gd name="G3" fmla="+- 21600 0 6480"/>
                <a:gd name="G4" fmla="+- 21600 0 8640"/>
                <a:gd name="G5" fmla="+- 21600 0 4320"/>
                <a:gd name="G6" fmla="+- 6480 0 10800"/>
                <a:gd name="G7" fmla="+- 8640 0 10800"/>
                <a:gd name="G8" fmla="*/ G7 4320 G6"/>
                <a:gd name="G9" fmla="+- 21600 0 G8"/>
                <a:gd name="T0" fmla="*/ G8 w 21600"/>
                <a:gd name="T1" fmla="*/ G1 h 21600"/>
                <a:gd name="T2" fmla="*/ G9 w 21600"/>
                <a:gd name="T3" fmla="*/ G4 h 2160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T0" t="T1" r="T2" b="T3"/>
              <a:pathLst>
                <a:path w="21600" h="21600">
                  <a:moveTo>
                    <a:pt x="10800" y="0"/>
                  </a:moveTo>
                  <a:lnTo>
                    <a:pt x="6480" y="4320"/>
                  </a:lnTo>
                  <a:lnTo>
                    <a:pt x="8640" y="4320"/>
                  </a:lnTo>
                  <a:lnTo>
                    <a:pt x="8640" y="8640"/>
                  </a:lnTo>
                  <a:lnTo>
                    <a:pt x="4320" y="8640"/>
                  </a:lnTo>
                  <a:lnTo>
                    <a:pt x="4320" y="6480"/>
                  </a:lnTo>
                  <a:lnTo>
                    <a:pt x="0" y="10800"/>
                  </a:lnTo>
                  <a:lnTo>
                    <a:pt x="4320" y="15120"/>
                  </a:lnTo>
                  <a:lnTo>
                    <a:pt x="4320" y="12960"/>
                  </a:lnTo>
                  <a:lnTo>
                    <a:pt x="8640" y="12960"/>
                  </a:lnTo>
                  <a:lnTo>
                    <a:pt x="8640" y="17280"/>
                  </a:lnTo>
                  <a:lnTo>
                    <a:pt x="6480" y="17280"/>
                  </a:lnTo>
                  <a:lnTo>
                    <a:pt x="10800" y="21600"/>
                  </a:lnTo>
                  <a:lnTo>
                    <a:pt x="15120" y="17280"/>
                  </a:lnTo>
                  <a:lnTo>
                    <a:pt x="12960" y="17280"/>
                  </a:lnTo>
                  <a:lnTo>
                    <a:pt x="12960" y="12960"/>
                  </a:lnTo>
                  <a:lnTo>
                    <a:pt x="17280" y="12960"/>
                  </a:lnTo>
                  <a:lnTo>
                    <a:pt x="17280" y="15120"/>
                  </a:lnTo>
                  <a:lnTo>
                    <a:pt x="21600" y="10800"/>
                  </a:lnTo>
                  <a:lnTo>
                    <a:pt x="17280" y="6480"/>
                  </a:lnTo>
                  <a:lnTo>
                    <a:pt x="17280" y="8640"/>
                  </a:lnTo>
                  <a:lnTo>
                    <a:pt x="12960" y="8640"/>
                  </a:lnTo>
                  <a:lnTo>
                    <a:pt x="12960" y="4320"/>
                  </a:lnTo>
                  <a:lnTo>
                    <a:pt x="15120" y="4320"/>
                  </a:lnTo>
                  <a:close/>
                </a:path>
              </a:pathLst>
            </a:custGeom>
            <a:solidFill>
              <a:srgbClr val="C0C0C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BE"/>
            </a:p>
          </p:txBody>
        </p:sp>
      </p:grpSp>
      <p:cxnSp>
        <p:nvCxnSpPr>
          <p:cNvPr id="477226" name="AutoShape 42"/>
          <p:cNvCxnSpPr>
            <a:cxnSpLocks noChangeShapeType="1"/>
            <a:stCxn id="477223" idx="3"/>
            <a:endCxn id="477244" idx="1"/>
          </p:cNvCxnSpPr>
          <p:nvPr/>
        </p:nvCxnSpPr>
        <p:spPr bwMode="auto">
          <a:xfrm>
            <a:off x="1822450" y="2501900"/>
            <a:ext cx="1233488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477227" name="Object 43"/>
          <p:cNvGraphicFramePr>
            <a:graphicFrameLocks noChangeAspect="1"/>
          </p:cNvGraphicFramePr>
          <p:nvPr/>
        </p:nvGraphicFramePr>
        <p:xfrm>
          <a:off x="1847850" y="2233613"/>
          <a:ext cx="406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6" name="Equation" r:id="rId3" imgW="406080" imgH="215640" progId="Equation.3">
                  <p:embed/>
                </p:oleObj>
              </mc:Choice>
              <mc:Fallback>
                <p:oleObj name="Equation" r:id="rId3" imgW="406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7850" y="2233613"/>
                        <a:ext cx="4064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7228" name="Object 44"/>
          <p:cNvGraphicFramePr>
            <a:graphicFrameLocks noChangeAspect="1"/>
          </p:cNvGraphicFramePr>
          <p:nvPr/>
        </p:nvGraphicFramePr>
        <p:xfrm>
          <a:off x="3962400" y="2233613"/>
          <a:ext cx="3937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7" name="Equation" r:id="rId5" imgW="393480" imgH="228600" progId="Equation.3">
                  <p:embed/>
                </p:oleObj>
              </mc:Choice>
              <mc:Fallback>
                <p:oleObj name="Equation" r:id="rId5" imgW="393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2233613"/>
                        <a:ext cx="3937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7231" name="AutoShape 47"/>
          <p:cNvSpPr>
            <a:spLocks noChangeArrowheads="1"/>
          </p:cNvSpPr>
          <p:nvPr/>
        </p:nvSpPr>
        <p:spPr bwMode="auto">
          <a:xfrm>
            <a:off x="7148513" y="2343150"/>
            <a:ext cx="1152525" cy="5111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2000" tIns="72000" rIns="72000" bIns="72000" anchor="ctr" anchorCtr="1"/>
          <a:lstStyle/>
          <a:p>
            <a:pPr algn="ctr">
              <a:spcBef>
                <a:spcPct val="0"/>
              </a:spcBef>
            </a:pPr>
            <a:r>
              <a:rPr lang="fr-BE" altLang="fr-FR" sz="1200" b="1">
                <a:latin typeface="Times New Roman" pitchFamily="18" charset="0"/>
              </a:rPr>
              <a:t>Régulateurs de vitesse</a:t>
            </a:r>
            <a:endParaRPr lang="fr-FR" altLang="fr-FR" sz="1200" b="1">
              <a:latin typeface="Times New Roman" pitchFamily="18" charset="0"/>
            </a:endParaRPr>
          </a:p>
        </p:txBody>
      </p:sp>
      <p:graphicFrame>
        <p:nvGraphicFramePr>
          <p:cNvPr id="477232" name="Object 48"/>
          <p:cNvGraphicFramePr>
            <a:graphicFrameLocks noChangeAspect="1"/>
          </p:cNvGraphicFramePr>
          <p:nvPr/>
        </p:nvGraphicFramePr>
        <p:xfrm>
          <a:off x="6302375" y="2232025"/>
          <a:ext cx="3810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" name="Equation" r:id="rId7" imgW="380880" imgH="228600" progId="Equation.3">
                  <p:embed/>
                </p:oleObj>
              </mc:Choice>
              <mc:Fallback>
                <p:oleObj name="Equation" r:id="rId7" imgW="3808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2375" y="2232025"/>
                        <a:ext cx="3810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77233" name="AutoShape 49"/>
          <p:cNvCxnSpPr>
            <a:cxnSpLocks noChangeShapeType="1"/>
          </p:cNvCxnSpPr>
          <p:nvPr/>
        </p:nvCxnSpPr>
        <p:spPr bwMode="auto">
          <a:xfrm>
            <a:off x="3859213" y="2501900"/>
            <a:ext cx="687387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7234" name="AutoShape 50"/>
          <p:cNvSpPr>
            <a:spLocks noChangeArrowheads="1"/>
          </p:cNvSpPr>
          <p:nvPr/>
        </p:nvSpPr>
        <p:spPr bwMode="auto">
          <a:xfrm>
            <a:off x="7292975" y="3219450"/>
            <a:ext cx="863600" cy="9366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000" tIns="72000" rIns="72000" bIns="72000" anchor="ctr" anchorCtr="1"/>
          <a:lstStyle/>
          <a:p>
            <a:pPr algn="ctr">
              <a:spcBef>
                <a:spcPct val="0"/>
              </a:spcBef>
            </a:pPr>
            <a:endParaRPr lang="fr-FR" altLang="fr-FR" sz="1200" i="1">
              <a:latin typeface="Times New Roman" pitchFamily="18" charset="0"/>
            </a:endParaRPr>
          </a:p>
        </p:txBody>
      </p:sp>
      <p:sp>
        <p:nvSpPr>
          <p:cNvPr id="477235" name="Line 51"/>
          <p:cNvSpPr>
            <a:spLocks noChangeShapeType="1"/>
          </p:cNvSpPr>
          <p:nvPr/>
        </p:nvSpPr>
        <p:spPr bwMode="auto">
          <a:xfrm>
            <a:off x="7350125" y="3692525"/>
            <a:ext cx="80645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BE"/>
          </a:p>
        </p:txBody>
      </p:sp>
      <p:cxnSp>
        <p:nvCxnSpPr>
          <p:cNvPr id="477236" name="AutoShape 52"/>
          <p:cNvCxnSpPr>
            <a:cxnSpLocks noChangeShapeType="1"/>
            <a:stCxn id="477231" idx="2"/>
            <a:endCxn id="477234" idx="0"/>
          </p:cNvCxnSpPr>
          <p:nvPr/>
        </p:nvCxnSpPr>
        <p:spPr bwMode="auto">
          <a:xfrm>
            <a:off x="7724775" y="2863850"/>
            <a:ext cx="0" cy="34607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477238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9207043"/>
              </p:ext>
            </p:extLst>
          </p:nvPr>
        </p:nvGraphicFramePr>
        <p:xfrm>
          <a:off x="4037806" y="3370264"/>
          <a:ext cx="3302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" name="Equation" r:id="rId9" imgW="330120" imgH="215640" progId="Equation.3">
                  <p:embed/>
                </p:oleObj>
              </mc:Choice>
              <mc:Fallback>
                <p:oleObj name="Equation" r:id="rId9" imgW="330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7806" y="3370264"/>
                        <a:ext cx="3302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7240" name="Text Box 56"/>
          <p:cNvSpPr txBox="1">
            <a:spLocks noChangeArrowheads="1"/>
          </p:cNvSpPr>
          <p:nvPr/>
        </p:nvSpPr>
        <p:spPr bwMode="auto">
          <a:xfrm>
            <a:off x="7292975" y="3311525"/>
            <a:ext cx="863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fr-BE" altLang="fr-FR" sz="1200" b="1">
                <a:latin typeface="Times New Roman" pitchFamily="18" charset="0"/>
              </a:rPr>
              <a:t>Moteurs</a:t>
            </a:r>
            <a:endParaRPr lang="fr-FR" altLang="fr-FR" sz="1200" b="1">
              <a:latin typeface="Times New Roman" pitchFamily="18" charset="0"/>
            </a:endParaRPr>
          </a:p>
        </p:txBody>
      </p:sp>
      <p:sp>
        <p:nvSpPr>
          <p:cNvPr id="477241" name="Text Box 57"/>
          <p:cNvSpPr txBox="1">
            <a:spLocks noChangeArrowheads="1"/>
          </p:cNvSpPr>
          <p:nvPr/>
        </p:nvSpPr>
        <p:spPr bwMode="auto">
          <a:xfrm>
            <a:off x="7316788" y="3778250"/>
            <a:ext cx="793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fr-BE" altLang="fr-FR" sz="1200" b="1">
                <a:latin typeface="Times New Roman" pitchFamily="18" charset="0"/>
              </a:rPr>
              <a:t>Codeurs</a:t>
            </a:r>
            <a:endParaRPr lang="fr-FR" altLang="fr-FR" sz="1200" b="1">
              <a:latin typeface="Times New Roman" pitchFamily="18" charset="0"/>
            </a:endParaRPr>
          </a:p>
        </p:txBody>
      </p:sp>
      <p:graphicFrame>
        <p:nvGraphicFramePr>
          <p:cNvPr id="477242" name="Object 58"/>
          <p:cNvGraphicFramePr>
            <a:graphicFrameLocks noChangeAspect="1"/>
          </p:cNvGraphicFramePr>
          <p:nvPr/>
        </p:nvGraphicFramePr>
        <p:xfrm>
          <a:off x="6737350" y="4116388"/>
          <a:ext cx="3302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0" name="Equation" r:id="rId11" imgW="330120" imgH="215640" progId="Equation.3">
                  <p:embed/>
                </p:oleObj>
              </mc:Choice>
              <mc:Fallback>
                <p:oleObj name="Equation" r:id="rId11" imgW="330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7350" y="4116388"/>
                        <a:ext cx="3302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7243" name="Freeform 59"/>
          <p:cNvSpPr>
            <a:spLocks/>
          </p:cNvSpPr>
          <p:nvPr/>
        </p:nvSpPr>
        <p:spPr bwMode="auto">
          <a:xfrm>
            <a:off x="6704013" y="2703513"/>
            <a:ext cx="431800" cy="1668462"/>
          </a:xfrm>
          <a:custGeom>
            <a:avLst/>
            <a:gdLst>
              <a:gd name="T0" fmla="*/ 0 w 272"/>
              <a:gd name="T1" fmla="*/ 1180 h 1180"/>
              <a:gd name="T2" fmla="*/ 0 w 272"/>
              <a:gd name="T3" fmla="*/ 0 h 1180"/>
              <a:gd name="T4" fmla="*/ 272 w 272"/>
              <a:gd name="T5" fmla="*/ 0 h 1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72" h="1180">
                <a:moveTo>
                  <a:pt x="0" y="1180"/>
                </a:moveTo>
                <a:lnTo>
                  <a:pt x="0" y="0"/>
                </a:lnTo>
                <a:lnTo>
                  <a:pt x="272" y="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477244" name="AutoShape 60"/>
          <p:cNvSpPr>
            <a:spLocks noChangeArrowheads="1"/>
          </p:cNvSpPr>
          <p:nvPr/>
        </p:nvSpPr>
        <p:spPr bwMode="auto">
          <a:xfrm>
            <a:off x="3065463" y="2284413"/>
            <a:ext cx="865187" cy="43338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000" tIns="72000" rIns="72000" bIns="72000" anchor="b"/>
          <a:lstStyle/>
          <a:p>
            <a:pPr algn="r">
              <a:spcBef>
                <a:spcPct val="0"/>
              </a:spcBef>
            </a:pPr>
            <a:r>
              <a:rPr lang="fr-BE" altLang="fr-FR" sz="1200" b="1">
                <a:latin typeface="Times New Roman" pitchFamily="18" charset="0"/>
              </a:rPr>
              <a:t>Filtre</a:t>
            </a:r>
            <a:endParaRPr lang="fr-FR" altLang="fr-FR" sz="1200" b="1">
              <a:latin typeface="Times New Roman" pitchFamily="18" charset="0"/>
            </a:endParaRPr>
          </a:p>
        </p:txBody>
      </p:sp>
      <p:sp>
        <p:nvSpPr>
          <p:cNvPr id="477245" name="Freeform 61"/>
          <p:cNvSpPr>
            <a:spLocks/>
          </p:cNvSpPr>
          <p:nvPr/>
        </p:nvSpPr>
        <p:spPr bwMode="auto">
          <a:xfrm>
            <a:off x="3138488" y="2357438"/>
            <a:ext cx="503237" cy="215900"/>
          </a:xfrm>
          <a:custGeom>
            <a:avLst/>
            <a:gdLst>
              <a:gd name="T0" fmla="*/ 0 w 453"/>
              <a:gd name="T1" fmla="*/ 181 h 181"/>
              <a:gd name="T2" fmla="*/ 136 w 453"/>
              <a:gd name="T3" fmla="*/ 181 h 181"/>
              <a:gd name="T4" fmla="*/ 317 w 453"/>
              <a:gd name="T5" fmla="*/ 0 h 181"/>
              <a:gd name="T6" fmla="*/ 453 w 453"/>
              <a:gd name="T7" fmla="*/ 0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3" h="181">
                <a:moveTo>
                  <a:pt x="0" y="181"/>
                </a:moveTo>
                <a:lnTo>
                  <a:pt x="136" y="181"/>
                </a:lnTo>
                <a:lnTo>
                  <a:pt x="317" y="0"/>
                </a:lnTo>
                <a:lnTo>
                  <a:pt x="453" y="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477246" name="Line 62"/>
          <p:cNvSpPr>
            <a:spLocks noChangeShapeType="1"/>
          </p:cNvSpPr>
          <p:nvPr/>
        </p:nvSpPr>
        <p:spPr bwMode="auto">
          <a:xfrm>
            <a:off x="5013325" y="2500313"/>
            <a:ext cx="21240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477247" name="AutoShape 63"/>
          <p:cNvSpPr>
            <a:spLocks noChangeArrowheads="1"/>
          </p:cNvSpPr>
          <p:nvPr/>
        </p:nvSpPr>
        <p:spPr bwMode="auto">
          <a:xfrm>
            <a:off x="4557713" y="2286000"/>
            <a:ext cx="1081087" cy="15843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72000" rIns="36000" bIns="72000" anchor="ctr" anchorCtr="1"/>
          <a:lstStyle/>
          <a:p>
            <a:pPr algn="ctr">
              <a:spcBef>
                <a:spcPct val="0"/>
              </a:spcBef>
            </a:pPr>
            <a:r>
              <a:rPr lang="fr-BE" altLang="fr-FR" sz="1200" b="1" dirty="0">
                <a:latin typeface="Times New Roman" pitchFamily="18" charset="0"/>
              </a:rPr>
              <a:t>Modèle</a:t>
            </a:r>
          </a:p>
          <a:p>
            <a:pPr algn="ctr">
              <a:spcBef>
                <a:spcPct val="0"/>
              </a:spcBef>
            </a:pPr>
            <a:r>
              <a:rPr lang="fr-BE" altLang="fr-FR" sz="1200" b="1" dirty="0">
                <a:latin typeface="Times New Roman" pitchFamily="18" charset="0"/>
              </a:rPr>
              <a:t>Cinématique</a:t>
            </a:r>
          </a:p>
          <a:p>
            <a:pPr algn="ctr">
              <a:spcBef>
                <a:spcPct val="0"/>
              </a:spcBef>
            </a:pPr>
            <a:r>
              <a:rPr lang="fr-BE" altLang="fr-FR" sz="1200" b="1" dirty="0">
                <a:latin typeface="Times New Roman" pitchFamily="18" charset="0"/>
              </a:rPr>
              <a:t>Inverse</a:t>
            </a:r>
            <a:endParaRPr lang="fr-FR" altLang="fr-FR" sz="1200" b="1" dirty="0">
              <a:latin typeface="Times New Roman" pitchFamily="18" charset="0"/>
            </a:endParaRPr>
          </a:p>
        </p:txBody>
      </p:sp>
      <p:sp>
        <p:nvSpPr>
          <p:cNvPr id="477248" name="AutoShape 64"/>
          <p:cNvSpPr>
            <a:spLocks noChangeArrowheads="1"/>
          </p:cNvSpPr>
          <p:nvPr/>
        </p:nvSpPr>
        <p:spPr bwMode="auto">
          <a:xfrm rot="16200000">
            <a:off x="2128837" y="2668588"/>
            <a:ext cx="1152525" cy="2159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2000" tIns="72000" rIns="72000" bIns="72000" anchor="ctr" anchorCtr="1"/>
          <a:lstStyle/>
          <a:p>
            <a:pPr algn="ctr">
              <a:spcBef>
                <a:spcPct val="0"/>
              </a:spcBef>
            </a:pPr>
            <a:r>
              <a:rPr lang="fr-BE" altLang="fr-FR" sz="1200" b="1">
                <a:latin typeface="Times New Roman" pitchFamily="18" charset="0"/>
              </a:rPr>
              <a:t>Pré-traitement</a:t>
            </a:r>
            <a:endParaRPr lang="fr-FR" altLang="fr-FR" sz="1200" b="1">
              <a:latin typeface="Times New Roman" pitchFamily="18" charset="0"/>
            </a:endParaRPr>
          </a:p>
        </p:txBody>
      </p:sp>
      <p:sp>
        <p:nvSpPr>
          <p:cNvPr id="477249" name="AutoShape 65"/>
          <p:cNvSpPr>
            <a:spLocks noChangeArrowheads="1"/>
          </p:cNvSpPr>
          <p:nvPr/>
        </p:nvSpPr>
        <p:spPr bwMode="auto">
          <a:xfrm rot="16200000">
            <a:off x="5334000" y="2659063"/>
            <a:ext cx="1152525" cy="2159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72000" rIns="36000" bIns="72000" anchor="ctr" anchorCtr="1"/>
          <a:lstStyle/>
          <a:p>
            <a:pPr algn="ctr">
              <a:spcBef>
                <a:spcPct val="0"/>
              </a:spcBef>
            </a:pPr>
            <a:r>
              <a:rPr lang="fr-BE" altLang="fr-FR" sz="1200" b="1">
                <a:latin typeface="Times New Roman" pitchFamily="18" charset="0"/>
              </a:rPr>
              <a:t>Post-traitement</a:t>
            </a:r>
            <a:endParaRPr lang="fr-FR" altLang="fr-FR" sz="1200" b="1">
              <a:latin typeface="Times New Roman" pitchFamily="18" charset="0"/>
            </a:endParaRPr>
          </a:p>
        </p:txBody>
      </p:sp>
      <p:sp>
        <p:nvSpPr>
          <p:cNvPr id="477250" name="Text Box 66"/>
          <p:cNvSpPr txBox="1">
            <a:spLocks noChangeArrowheads="1"/>
          </p:cNvSpPr>
          <p:nvPr/>
        </p:nvSpPr>
        <p:spPr bwMode="auto">
          <a:xfrm>
            <a:off x="407988" y="4827588"/>
            <a:ext cx="22733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1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BE" altLang="fr-FR" sz="1800" dirty="0">
                <a:solidFill>
                  <a:srgbClr val="3C393B"/>
                </a:solidFill>
                <a:latin typeface="Calibri" panose="020F0502020204030204" pitchFamily="34" charset="0"/>
              </a:rPr>
              <a:t>Calibration des signaux du joystick</a:t>
            </a:r>
            <a:endParaRPr lang="fr-FR" altLang="fr-FR" sz="1800" dirty="0">
              <a:solidFill>
                <a:srgbClr val="3C393B"/>
              </a:solidFill>
              <a:latin typeface="Calibri" panose="020F0502020204030204" pitchFamily="34" charset="0"/>
            </a:endParaRPr>
          </a:p>
        </p:txBody>
      </p:sp>
      <p:sp>
        <p:nvSpPr>
          <p:cNvPr id="477251" name="Line 67"/>
          <p:cNvSpPr>
            <a:spLocks noChangeShapeType="1"/>
          </p:cNvSpPr>
          <p:nvPr/>
        </p:nvSpPr>
        <p:spPr bwMode="auto">
          <a:xfrm flipV="1">
            <a:off x="1557338" y="3294063"/>
            <a:ext cx="1101725" cy="1484312"/>
          </a:xfrm>
          <a:prstGeom prst="line">
            <a:avLst/>
          </a:prstGeom>
          <a:noFill/>
          <a:ln w="31750">
            <a:solidFill>
              <a:srgbClr val="EA6C38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BE"/>
          </a:p>
        </p:txBody>
      </p:sp>
      <p:sp>
        <p:nvSpPr>
          <p:cNvPr id="477252" name="Text Box 68"/>
          <p:cNvSpPr txBox="1">
            <a:spLocks noChangeArrowheads="1"/>
          </p:cNvSpPr>
          <p:nvPr/>
        </p:nvSpPr>
        <p:spPr bwMode="auto">
          <a:xfrm>
            <a:off x="1735137" y="5586412"/>
            <a:ext cx="28940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1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BE" altLang="fr-FR" sz="1800" dirty="0">
                <a:solidFill>
                  <a:srgbClr val="3C393B"/>
                </a:solidFill>
                <a:latin typeface="Calibri" panose="020F0502020204030204" pitchFamily="34" charset="0"/>
              </a:rPr>
              <a:t>Lissage des signaux en cas d’échelon de consigne</a:t>
            </a:r>
            <a:endParaRPr lang="fr-FR" altLang="fr-FR" sz="1800" dirty="0">
              <a:solidFill>
                <a:srgbClr val="3C393B"/>
              </a:solidFill>
              <a:latin typeface="Calibri" panose="020F0502020204030204" pitchFamily="34" charset="0"/>
            </a:endParaRPr>
          </a:p>
        </p:txBody>
      </p:sp>
      <p:sp>
        <p:nvSpPr>
          <p:cNvPr id="477253" name="Line 69"/>
          <p:cNvSpPr>
            <a:spLocks noChangeShapeType="1"/>
          </p:cNvSpPr>
          <p:nvPr/>
        </p:nvSpPr>
        <p:spPr bwMode="auto">
          <a:xfrm flipV="1">
            <a:off x="2962275" y="2622550"/>
            <a:ext cx="439738" cy="2462213"/>
          </a:xfrm>
          <a:prstGeom prst="line">
            <a:avLst/>
          </a:prstGeom>
          <a:noFill/>
          <a:ln w="31750">
            <a:solidFill>
              <a:srgbClr val="EA6C38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BE"/>
          </a:p>
        </p:txBody>
      </p:sp>
      <p:sp>
        <p:nvSpPr>
          <p:cNvPr id="477254" name="Text Box 70"/>
          <p:cNvSpPr txBox="1">
            <a:spLocks noChangeArrowheads="1"/>
          </p:cNvSpPr>
          <p:nvPr/>
        </p:nvSpPr>
        <p:spPr bwMode="auto">
          <a:xfrm>
            <a:off x="3408363" y="4702175"/>
            <a:ext cx="28940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1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BE" altLang="fr-FR" sz="1800" dirty="0">
                <a:solidFill>
                  <a:srgbClr val="3C393B"/>
                </a:solidFill>
                <a:latin typeface="Calibri" panose="020F0502020204030204" pitchFamily="34" charset="0"/>
              </a:rPr>
              <a:t>Calcul des consignes requises aux actionneurs</a:t>
            </a:r>
            <a:endParaRPr lang="fr-FR" altLang="fr-FR" sz="1800" dirty="0">
              <a:solidFill>
                <a:srgbClr val="3C393B"/>
              </a:solidFill>
              <a:latin typeface="Calibri" panose="020F0502020204030204" pitchFamily="34" charset="0"/>
            </a:endParaRPr>
          </a:p>
        </p:txBody>
      </p:sp>
      <p:sp>
        <p:nvSpPr>
          <p:cNvPr id="477255" name="Line 71"/>
          <p:cNvSpPr>
            <a:spLocks noChangeShapeType="1"/>
          </p:cNvSpPr>
          <p:nvPr/>
        </p:nvSpPr>
        <p:spPr bwMode="auto">
          <a:xfrm flipV="1">
            <a:off x="4557713" y="3429000"/>
            <a:ext cx="328612" cy="1223963"/>
          </a:xfrm>
          <a:prstGeom prst="line">
            <a:avLst/>
          </a:prstGeom>
          <a:noFill/>
          <a:ln w="31750">
            <a:solidFill>
              <a:srgbClr val="EA6C38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BE"/>
          </a:p>
        </p:txBody>
      </p:sp>
      <p:sp>
        <p:nvSpPr>
          <p:cNvPr id="477256" name="Text Box 72"/>
          <p:cNvSpPr txBox="1">
            <a:spLocks noChangeArrowheads="1"/>
          </p:cNvSpPr>
          <p:nvPr/>
        </p:nvSpPr>
        <p:spPr bwMode="auto">
          <a:xfrm>
            <a:off x="5208588" y="5408613"/>
            <a:ext cx="304482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1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BE" altLang="fr-FR" sz="1800" dirty="0">
                <a:solidFill>
                  <a:srgbClr val="3C393B"/>
                </a:solidFill>
                <a:latin typeface="Calibri" panose="020F0502020204030204" pitchFamily="34" charset="0"/>
              </a:rPr>
              <a:t>Traitement des butées et calibration pour les boîtiers de régulation</a:t>
            </a:r>
            <a:endParaRPr lang="fr-FR" altLang="fr-FR" sz="1800" dirty="0">
              <a:solidFill>
                <a:srgbClr val="3C393B"/>
              </a:solidFill>
              <a:latin typeface="Calibri" panose="020F0502020204030204" pitchFamily="34" charset="0"/>
            </a:endParaRPr>
          </a:p>
        </p:txBody>
      </p:sp>
      <p:sp>
        <p:nvSpPr>
          <p:cNvPr id="477257" name="Line 73"/>
          <p:cNvSpPr>
            <a:spLocks noChangeShapeType="1"/>
          </p:cNvSpPr>
          <p:nvPr/>
        </p:nvSpPr>
        <p:spPr bwMode="auto">
          <a:xfrm flipH="1" flipV="1">
            <a:off x="5876925" y="3294063"/>
            <a:ext cx="127000" cy="1708150"/>
          </a:xfrm>
          <a:prstGeom prst="line">
            <a:avLst/>
          </a:prstGeom>
          <a:noFill/>
          <a:ln w="31750">
            <a:solidFill>
              <a:srgbClr val="EA6C38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BE"/>
          </a:p>
        </p:txBody>
      </p:sp>
      <p:sp>
        <p:nvSpPr>
          <p:cNvPr id="7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427661" y="6453336"/>
            <a:ext cx="684213" cy="360040"/>
          </a:xfrm>
        </p:spPr>
        <p:txBody>
          <a:bodyPr/>
          <a:lstStyle/>
          <a:p>
            <a:fld id="{2540B5AC-6A0F-4BA2-97B3-06265C283FB2}" type="slidenum">
              <a:rPr lang="fr-FR"/>
              <a:pPr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15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250" grpId="0"/>
      <p:bldP spid="477250" grpId="1"/>
      <p:bldP spid="477251" grpId="0" animBg="1"/>
      <p:bldP spid="477251" grpId="1" animBg="1"/>
      <p:bldP spid="477252" grpId="0"/>
      <p:bldP spid="477252" grpId="1"/>
      <p:bldP spid="477253" grpId="0" animBg="1"/>
      <p:bldP spid="477253" grpId="1" animBg="1"/>
      <p:bldP spid="477254" grpId="0"/>
      <p:bldP spid="477254" grpId="1"/>
      <p:bldP spid="477255" grpId="0" animBg="1"/>
      <p:bldP spid="477255" grpId="1" animBg="1"/>
      <p:bldP spid="477256" grpId="0"/>
      <p:bldP spid="47725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BE" altLang="fr-FR" b="1" dirty="0"/>
              <a:t>Commande </a:t>
            </a:r>
            <a:r>
              <a:rPr lang="fr-BE" altLang="fr-FR" dirty="0"/>
              <a:t>et</a:t>
            </a:r>
            <a:r>
              <a:rPr lang="fr-BE" altLang="fr-FR" b="1" dirty="0"/>
              <a:t> interface </a:t>
            </a:r>
            <a:r>
              <a:rPr lang="fr-BE" altLang="fr-FR" dirty="0"/>
              <a:t>utilisateur</a:t>
            </a:r>
            <a:endParaRPr lang="fr-FR" altLang="fr-FR" dirty="0"/>
          </a:p>
        </p:txBody>
      </p:sp>
      <p:sp>
        <p:nvSpPr>
          <p:cNvPr id="478233" name="Rectangle 2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altLang="fr-FR"/>
              <a:t>Mode automatique</a:t>
            </a:r>
          </a:p>
          <a:p>
            <a:pPr lvl="1"/>
            <a:r>
              <a:rPr lang="fr-BE" altLang="fr-FR"/>
              <a:t>Génération de la trajectoire dans l’espace articulaire</a:t>
            </a:r>
          </a:p>
          <a:p>
            <a:pPr lvl="1"/>
            <a:r>
              <a:rPr lang="fr-BE" altLang="fr-FR"/>
              <a:t>Loi trapèze pour les vitesses</a:t>
            </a:r>
          </a:p>
          <a:p>
            <a:pPr lvl="1"/>
            <a:r>
              <a:rPr lang="fr-BE" altLang="fr-FR"/>
              <a:t>Homogénéisation du temps de parcours de chaque moteur</a:t>
            </a:r>
          </a:p>
          <a:p>
            <a:pPr lvl="1"/>
            <a:r>
              <a:rPr lang="fr-BE" altLang="fr-FR"/>
              <a:t>Accélération continue (second degré)</a:t>
            </a:r>
          </a:p>
          <a:p>
            <a:pPr lvl="1"/>
            <a:r>
              <a:rPr lang="fr-BE" altLang="fr-FR"/>
              <a:t>Régulation proportionnelle à l’erreur en position</a:t>
            </a:r>
            <a:endParaRPr lang="fr-FR" altLang="fr-FR"/>
          </a:p>
        </p:txBody>
      </p:sp>
      <p:pic>
        <p:nvPicPr>
          <p:cNvPr id="478239" name="Picture 31" descr="Loi_trapeze_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88" y="3576910"/>
            <a:ext cx="1760537" cy="179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8240" name="Picture 32" descr="Loi_trapeze_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3792810"/>
            <a:ext cx="2408237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8241" name="Picture 33" descr="Loi_trapeze_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3929335"/>
            <a:ext cx="2987675" cy="130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8243" name="Picture 3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013" y="5367610"/>
            <a:ext cx="4575175" cy="128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427661" y="6453336"/>
            <a:ext cx="684213" cy="360040"/>
          </a:xfrm>
        </p:spPr>
        <p:txBody>
          <a:bodyPr/>
          <a:lstStyle/>
          <a:p>
            <a:fld id="{2540B5AC-6A0F-4BA2-97B3-06265C283FB2}" type="slidenum">
              <a:rPr lang="fr-FR"/>
              <a:pPr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478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Interface</a:t>
            </a:r>
            <a:r>
              <a:rPr lang="fr-FR" dirty="0" smtClean="0"/>
              <a:t> de commande</a:t>
            </a:r>
            <a:endParaRPr lang="fr-FR" dirty="0"/>
          </a:p>
        </p:txBody>
      </p:sp>
      <p:sp>
        <p:nvSpPr>
          <p:cNvPr id="593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0" dirty="0" smtClean="0"/>
              <a:t>Approche « naturelle » : </a:t>
            </a:r>
            <a:r>
              <a:rPr lang="fr-FR" dirty="0" smtClean="0"/>
              <a:t>pilotage en temps réel</a:t>
            </a:r>
          </a:p>
          <a:p>
            <a:pPr lvl="1"/>
            <a:r>
              <a:rPr lang="fr-FR" i="1" dirty="0" err="1" smtClean="0"/>
              <a:t>Footpad</a:t>
            </a:r>
            <a:r>
              <a:rPr lang="fr-FR" dirty="0" smtClean="0"/>
              <a:t>, joystick sur l’instrument</a:t>
            </a:r>
          </a:p>
          <a:p>
            <a:pPr lvl="1"/>
            <a:r>
              <a:rPr lang="fr-FR" dirty="0" smtClean="0"/>
              <a:t>Voix</a:t>
            </a:r>
          </a:p>
          <a:p>
            <a:pPr lvl="1"/>
            <a:r>
              <a:rPr lang="fr-FR" dirty="0" smtClean="0"/>
              <a:t>Mouvements (« gestes ») des yeux ou de la tête</a:t>
            </a:r>
          </a:p>
          <a:p>
            <a:r>
              <a:rPr lang="fr-FR" b="0" dirty="0" smtClean="0"/>
              <a:t>Approche « robotique » :</a:t>
            </a:r>
            <a:r>
              <a:rPr lang="fr-FR" dirty="0" smtClean="0"/>
              <a:t> indication de la destination</a:t>
            </a:r>
          </a:p>
          <a:p>
            <a:pPr lvl="1"/>
            <a:r>
              <a:rPr lang="fr-FR" dirty="0" smtClean="0"/>
              <a:t>Suivi d’instrument (externe ou dans l’image)</a:t>
            </a:r>
          </a:p>
          <a:p>
            <a:pPr lvl="1"/>
            <a:r>
              <a:rPr lang="fr-FR" dirty="0" smtClean="0"/>
              <a:t>Suivi de la ligne du regard</a:t>
            </a:r>
          </a:p>
          <a:p>
            <a:pPr lvl="1"/>
            <a:r>
              <a:rPr lang="fr-FR" dirty="0" smtClean="0"/>
              <a:t>Contrôle vocal d’un curseur sur l’écran</a:t>
            </a:r>
          </a:p>
          <a:p>
            <a:r>
              <a:rPr lang="fr-FR" dirty="0" smtClean="0"/>
              <a:t>Caractéristiques</a:t>
            </a:r>
          </a:p>
          <a:p>
            <a:pPr lvl="1"/>
            <a:r>
              <a:rPr lang="fr-FR" dirty="0" smtClean="0"/>
              <a:t>Temps de réaction, taux de reconnaissance, intuitivité, confort, etc.</a:t>
            </a:r>
          </a:p>
          <a:p>
            <a:pPr lvl="2"/>
            <a:r>
              <a:rPr lang="fr-FR" dirty="0" smtClean="0"/>
              <a:t>Dépendent principalement de l’implémentation</a:t>
            </a:r>
          </a:p>
          <a:p>
            <a:pPr lvl="1"/>
            <a:r>
              <a:rPr lang="fr-FR" b="1" dirty="0" smtClean="0"/>
              <a:t>Nombre de directions contrôlables </a:t>
            </a:r>
            <a:r>
              <a:rPr lang="fr-FR" dirty="0" smtClean="0"/>
              <a:t>: uniquement </a:t>
            </a:r>
            <a:r>
              <a:rPr lang="fr-FR" dirty="0" smtClean="0"/>
              <a:t>mouvements cartésiens </a:t>
            </a:r>
            <a:r>
              <a:rPr lang="fr-FR" dirty="0" smtClean="0"/>
              <a:t>!</a:t>
            </a:r>
          </a:p>
          <a:p>
            <a:pPr lvl="2"/>
            <a:r>
              <a:rPr lang="fr-FR" dirty="0" smtClean="0"/>
              <a:t>Ajout des diagonales (voire plus), ou </a:t>
            </a:r>
            <a:r>
              <a:rPr lang="fr-FR" dirty="0" err="1" smtClean="0"/>
              <a:t>omnidirectionnalité</a:t>
            </a:r>
            <a:endParaRPr lang="fr-FR" dirty="0" smtClean="0"/>
          </a:p>
          <a:p>
            <a:pPr lvl="2"/>
            <a:endParaRPr lang="fr-FR" dirty="0"/>
          </a:p>
        </p:txBody>
      </p:sp>
      <p:sp>
        <p:nvSpPr>
          <p:cNvPr id="6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427661" y="6453336"/>
            <a:ext cx="684213" cy="360040"/>
          </a:xfrm>
        </p:spPr>
        <p:txBody>
          <a:bodyPr/>
          <a:lstStyle/>
          <a:p>
            <a:fld id="{2540B5AC-6A0F-4BA2-97B3-06265C283FB2}" type="slidenum">
              <a:rPr lang="fr-FR"/>
              <a:pPr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713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/>
              <a:t>É</a:t>
            </a:r>
            <a:r>
              <a:rPr lang="fr-BE" b="1" dirty="0" smtClean="0"/>
              <a:t>tude expérimentale</a:t>
            </a:r>
            <a:endParaRPr lang="fr-FR" dirty="0"/>
          </a:p>
        </p:txBody>
      </p:sp>
      <p:sp>
        <p:nvSpPr>
          <p:cNvPr id="52248" name="Rectangle 2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Comparaison </a:t>
            </a:r>
          </a:p>
          <a:p>
            <a:pPr lvl="1"/>
            <a:r>
              <a:rPr lang="fr-BE" dirty="0" smtClean="0"/>
              <a:t>des </a:t>
            </a:r>
            <a:r>
              <a:rPr lang="fr-BE" dirty="0" smtClean="0"/>
              <a:t>modes de fonctionnement du joystick </a:t>
            </a:r>
            <a:endParaRPr lang="fr-BE" dirty="0"/>
          </a:p>
          <a:p>
            <a:pPr lvl="1"/>
            <a:r>
              <a:rPr lang="fr-BE" dirty="0" smtClean="0"/>
              <a:t>du </a:t>
            </a:r>
            <a:r>
              <a:rPr lang="fr-BE" dirty="0" smtClean="0"/>
              <a:t>choix des axes opérationnels</a:t>
            </a:r>
          </a:p>
          <a:p>
            <a:pPr indent="-270000"/>
            <a:r>
              <a:rPr lang="fr-BE" dirty="0" smtClean="0"/>
              <a:t>Protocole</a:t>
            </a:r>
          </a:p>
          <a:p>
            <a:pPr lvl="1"/>
            <a:r>
              <a:rPr lang="fr-BE" dirty="0" smtClean="0"/>
              <a:t>6 </a:t>
            </a:r>
            <a:r>
              <a:rPr lang="fr-BE" dirty="0" smtClean="0"/>
              <a:t>collègues roboticiens et 12 </a:t>
            </a:r>
            <a:r>
              <a:rPr lang="fr-BE" dirty="0" smtClean="0"/>
              <a:t>chirurgiens</a:t>
            </a:r>
          </a:p>
          <a:p>
            <a:pPr lvl="1"/>
            <a:r>
              <a:rPr lang="fr-BE" dirty="0" smtClean="0"/>
              <a:t>Trajectoire point à point</a:t>
            </a:r>
          </a:p>
          <a:p>
            <a:pPr lvl="1"/>
            <a:r>
              <a:rPr lang="fr-BE" dirty="0" smtClean="0"/>
              <a:t>Métrique : durée requise</a:t>
            </a:r>
            <a:endParaRPr lang="fr-BE" dirty="0" smtClean="0"/>
          </a:p>
        </p:txBody>
      </p:sp>
      <p:sp>
        <p:nvSpPr>
          <p:cNvPr id="3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427661" y="6453336"/>
            <a:ext cx="684213" cy="360040"/>
          </a:xfrm>
        </p:spPr>
        <p:txBody>
          <a:bodyPr/>
          <a:lstStyle/>
          <a:p>
            <a:fld id="{2540B5AC-6A0F-4BA2-97B3-06265C283FB2}" type="slidenum">
              <a:rPr lang="fr-FR"/>
              <a:pPr/>
              <a:t>27</a:t>
            </a:fld>
            <a:endParaRPr lang="fr-FR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820" y="1698536"/>
            <a:ext cx="3790517" cy="4243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D:\Documents\Recherche\EvoLap\Illustrations - images\Photos Manips avril 2012\IMG_00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2" t="34474" r="8651"/>
          <a:stretch/>
        </p:blipFill>
        <p:spPr bwMode="auto">
          <a:xfrm>
            <a:off x="611560" y="4695952"/>
            <a:ext cx="2736304" cy="183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:\Documents\Recherche\EvoLap\Illustrations - images\Photos Manips avril 2012\IMG_00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73"/>
          <a:stretch/>
        </p:blipFill>
        <p:spPr bwMode="auto">
          <a:xfrm>
            <a:off x="3712434" y="4057733"/>
            <a:ext cx="2989876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51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/>
              <a:t>Étude expérimentale</a:t>
            </a:r>
            <a:endParaRPr lang="en-US" dirty="0"/>
          </a:p>
        </p:txBody>
      </p:sp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466725" y="4031134"/>
            <a:ext cx="8205788" cy="2786226"/>
          </a:xfrm>
        </p:spPr>
        <p:txBody>
          <a:bodyPr/>
          <a:lstStyle/>
          <a:p>
            <a:pPr lvl="1"/>
            <a:r>
              <a:rPr lang="fr-FR" b="1" dirty="0" smtClean="0"/>
              <a:t>2-way ANOVA</a:t>
            </a:r>
          </a:p>
          <a:p>
            <a:pPr lvl="2"/>
            <a:r>
              <a:rPr lang="fr-FR" dirty="0" smtClean="0"/>
              <a:t>Significatif  </a:t>
            </a:r>
            <a:r>
              <a:rPr lang="fr-FR" b="0" dirty="0" smtClean="0"/>
              <a:t>pour chaque facteur (</a:t>
            </a:r>
            <a:r>
              <a:rPr lang="fr-FR" b="0" i="1" dirty="0" smtClean="0"/>
              <a:t>p</a:t>
            </a:r>
            <a:r>
              <a:rPr lang="fr-FR" b="0" dirty="0" smtClean="0"/>
              <a:t> &lt; .0001)</a:t>
            </a:r>
          </a:p>
          <a:p>
            <a:pPr lvl="2"/>
            <a:r>
              <a:rPr lang="fr-FR" dirty="0" smtClean="0"/>
              <a:t>Pas d’interaction </a:t>
            </a:r>
            <a:r>
              <a:rPr lang="fr-FR" b="0" dirty="0" smtClean="0"/>
              <a:t>entre facteurs (</a:t>
            </a:r>
            <a:r>
              <a:rPr lang="fr-FR" b="0" i="1" dirty="0" smtClean="0"/>
              <a:t>p</a:t>
            </a:r>
            <a:r>
              <a:rPr lang="fr-FR" b="0" dirty="0" smtClean="0"/>
              <a:t> = 0.43)</a:t>
            </a:r>
          </a:p>
          <a:p>
            <a:pPr lvl="1"/>
            <a:r>
              <a:rPr lang="fr-FR" b="1" dirty="0"/>
              <a:t>Test </a:t>
            </a:r>
            <a:r>
              <a:rPr lang="fr-FR" b="1" dirty="0" err="1"/>
              <a:t>Tukey</a:t>
            </a:r>
            <a:r>
              <a:rPr lang="fr-FR" b="1" dirty="0"/>
              <a:t> HSD </a:t>
            </a:r>
            <a:r>
              <a:rPr lang="fr-FR" b="0" dirty="0" smtClean="0"/>
              <a:t>de comparaisons multiples</a:t>
            </a:r>
          </a:p>
          <a:p>
            <a:pPr lvl="2"/>
            <a:r>
              <a:rPr lang="fr-FR" dirty="0" err="1" smtClean="0"/>
              <a:t>ViKY</a:t>
            </a:r>
            <a:r>
              <a:rPr lang="fr-FR" dirty="0" smtClean="0"/>
              <a:t> plus lent </a:t>
            </a:r>
            <a:r>
              <a:rPr lang="fr-FR" b="0" dirty="0" smtClean="0"/>
              <a:t>qu’EVOLAP (</a:t>
            </a:r>
            <a:r>
              <a:rPr lang="fr-FR" b="0" i="1" dirty="0" smtClean="0"/>
              <a:t>p</a:t>
            </a:r>
            <a:r>
              <a:rPr lang="fr-FR" b="0" dirty="0" smtClean="0"/>
              <a:t> &lt; .0005) et AESOP (</a:t>
            </a:r>
            <a:r>
              <a:rPr lang="fr-FR" b="0" i="1" dirty="0" smtClean="0"/>
              <a:t>p</a:t>
            </a:r>
            <a:r>
              <a:rPr lang="fr-FR" b="0" dirty="0" smtClean="0"/>
              <a:t> &lt; .0001);  </a:t>
            </a:r>
            <a:br>
              <a:rPr lang="fr-FR" b="0" dirty="0" smtClean="0"/>
            </a:br>
            <a:r>
              <a:rPr lang="fr-FR" dirty="0" smtClean="0"/>
              <a:t>EVOLAP un peu plus lent </a:t>
            </a:r>
            <a:r>
              <a:rPr lang="fr-FR" b="0" dirty="0" smtClean="0"/>
              <a:t>qu’AESOP mais pas significativement (</a:t>
            </a:r>
            <a:r>
              <a:rPr lang="fr-FR" b="0" i="1" dirty="0" smtClean="0"/>
              <a:t>p</a:t>
            </a:r>
            <a:r>
              <a:rPr lang="fr-FR" b="0" dirty="0" smtClean="0"/>
              <a:t> = 0.1)</a:t>
            </a:r>
          </a:p>
          <a:p>
            <a:pPr lvl="2"/>
            <a:r>
              <a:rPr lang="fr-FR" dirty="0" smtClean="0"/>
              <a:t>Mode </a:t>
            </a:r>
            <a:r>
              <a:rPr lang="fr-FR" dirty="0" smtClean="0"/>
              <a:t>cartésien</a:t>
            </a:r>
            <a:r>
              <a:rPr lang="fr-FR" dirty="0" smtClean="0"/>
              <a:t> plus lent </a:t>
            </a:r>
            <a:r>
              <a:rPr lang="fr-FR" b="0" dirty="0" smtClean="0"/>
              <a:t>qu’avec les diagonales (</a:t>
            </a:r>
            <a:r>
              <a:rPr lang="fr-FR" b="0" i="1" dirty="0" smtClean="0"/>
              <a:t>p</a:t>
            </a:r>
            <a:r>
              <a:rPr lang="fr-FR" b="0" dirty="0" smtClean="0"/>
              <a:t> &lt; .0001);  </a:t>
            </a:r>
            <a:br>
              <a:rPr lang="fr-FR" b="0" dirty="0" smtClean="0"/>
            </a:br>
            <a:r>
              <a:rPr lang="fr-FR" dirty="0" smtClean="0"/>
              <a:t>Mode o</a:t>
            </a:r>
            <a:r>
              <a:rPr lang="fr-FR" dirty="0" smtClean="0"/>
              <a:t>mnidirectionnel plus rapide </a:t>
            </a:r>
            <a:r>
              <a:rPr lang="fr-FR" b="0" dirty="0" smtClean="0"/>
              <a:t>qu’avec les diagonales (</a:t>
            </a:r>
            <a:r>
              <a:rPr lang="fr-FR" b="0" i="1" dirty="0" smtClean="0"/>
              <a:t>p</a:t>
            </a:r>
            <a:r>
              <a:rPr lang="fr-FR" b="0" dirty="0" smtClean="0"/>
              <a:t> = 0.0025)</a:t>
            </a:r>
          </a:p>
          <a:p>
            <a:pPr lvl="2"/>
            <a:endParaRPr lang="fr-F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87" y="764704"/>
            <a:ext cx="8895309" cy="3352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427661" y="6453336"/>
            <a:ext cx="684213" cy="360040"/>
          </a:xfrm>
        </p:spPr>
        <p:txBody>
          <a:bodyPr/>
          <a:lstStyle/>
          <a:p>
            <a:fld id="{2540B5AC-6A0F-4BA2-97B3-06265C283FB2}" type="slidenum">
              <a:rPr lang="fr-FR"/>
              <a:pPr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887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NCTAM2012-EVOLA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52520" y="1236980"/>
            <a:ext cx="3429479" cy="257210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55655" y="152400"/>
            <a:ext cx="7031104" cy="685800"/>
          </a:xfrm>
        </p:spPr>
        <p:txBody>
          <a:bodyPr/>
          <a:lstStyle/>
          <a:p>
            <a:r>
              <a:rPr lang="fr-FR" dirty="0" smtClean="0"/>
              <a:t>Influence de la </a:t>
            </a:r>
            <a:r>
              <a:rPr lang="fr-FR" b="1" dirty="0" smtClean="0"/>
              <a:t>cinématique</a:t>
            </a:r>
            <a:endParaRPr lang="fr-FR" b="1" dirty="0"/>
          </a:p>
        </p:txBody>
      </p:sp>
      <p:pic>
        <p:nvPicPr>
          <p:cNvPr id="5" name="NCTAM2012-AESOP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3819" y="1236980"/>
            <a:ext cx="3429479" cy="2572109"/>
          </a:xfrm>
          <a:prstGeom prst="rect">
            <a:avLst/>
          </a:prstGeom>
        </p:spPr>
      </p:pic>
      <p:pic>
        <p:nvPicPr>
          <p:cNvPr id="7" name="NCTAM2012-ViKY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57260" y="4066657"/>
            <a:ext cx="3429479" cy="2572109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152501" y="6117562"/>
            <a:ext cx="28389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098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US" sz="2800" b="1" dirty="0" err="1" smtClean="0">
                <a:solidFill>
                  <a:srgbClr val="EA6C38"/>
                </a:solidFill>
              </a:rPr>
              <a:t>ViKY</a:t>
            </a:r>
            <a:endParaRPr lang="en-US" sz="2800" dirty="0">
              <a:solidFill>
                <a:srgbClr val="EA6C38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029060" y="3285869"/>
            <a:ext cx="28389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098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EA6C38"/>
                </a:solidFill>
              </a:rPr>
              <a:t>AESOP</a:t>
            </a:r>
            <a:endParaRPr lang="en-US" sz="2800" dirty="0">
              <a:solidFill>
                <a:srgbClr val="EA6C38"/>
              </a:solidFill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247762" y="3300217"/>
            <a:ext cx="28389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098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EA6C38"/>
                </a:solidFill>
              </a:rPr>
              <a:t>EVOLAP</a:t>
            </a:r>
            <a:endParaRPr lang="en-US" sz="2800" dirty="0">
              <a:solidFill>
                <a:srgbClr val="EA6C38"/>
              </a:solidFill>
            </a:endParaRPr>
          </a:p>
        </p:txBody>
      </p:sp>
      <p:sp>
        <p:nvSpPr>
          <p:cNvPr id="12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427661" y="6453336"/>
            <a:ext cx="684213" cy="360040"/>
          </a:xfrm>
        </p:spPr>
        <p:txBody>
          <a:bodyPr/>
          <a:lstStyle/>
          <a:p>
            <a:fld id="{2540B5AC-6A0F-4BA2-97B3-06265C283FB2}" type="slidenum">
              <a:rPr lang="fr-FR"/>
              <a:pPr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350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60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0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427661" y="6453336"/>
            <a:ext cx="684213" cy="360040"/>
          </a:xfrm>
        </p:spPr>
        <p:txBody>
          <a:bodyPr/>
          <a:lstStyle/>
          <a:p>
            <a:fld id="{6FAB1726-DE35-441A-9A57-020C12C97782}" type="slidenum">
              <a:rPr lang="fr-FR"/>
              <a:pPr/>
              <a:t>3</a:t>
            </a:fld>
            <a:endParaRPr lang="fr-FR" dirty="0"/>
          </a:p>
        </p:txBody>
      </p:sp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 smtClean="0"/>
              <a:t>Le contexte</a:t>
            </a:r>
            <a:endParaRPr lang="fr-FR" b="1" dirty="0"/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b="0" dirty="0"/>
              <a:t>Chirurgie</a:t>
            </a:r>
            <a:r>
              <a:rPr lang="fr-BE" dirty="0"/>
              <a:t> </a:t>
            </a:r>
            <a:r>
              <a:rPr lang="fr-BE" dirty="0" smtClean="0"/>
              <a:t>laparoscopique</a:t>
            </a:r>
            <a:endParaRPr lang="fr-BE" b="1" dirty="0"/>
          </a:p>
          <a:p>
            <a:pPr lvl="1"/>
            <a:r>
              <a:rPr lang="fr-BE" b="1" dirty="0"/>
              <a:t>Incisions</a:t>
            </a:r>
            <a:r>
              <a:rPr lang="fr-BE" dirty="0"/>
              <a:t> dans la paroi abdominale : trocarts Ø5–10 mm </a:t>
            </a:r>
          </a:p>
          <a:p>
            <a:pPr lvl="1"/>
            <a:r>
              <a:rPr lang="fr-BE" dirty="0"/>
              <a:t>Abdomen distendu par insufflation de gaz</a:t>
            </a:r>
          </a:p>
          <a:p>
            <a:pPr lvl="1"/>
            <a:r>
              <a:rPr lang="fr-BE" dirty="0"/>
              <a:t>1 à 3 instruments, 1 </a:t>
            </a:r>
            <a:r>
              <a:rPr lang="fr-BE" b="1" dirty="0"/>
              <a:t>laparoscope</a:t>
            </a:r>
            <a:r>
              <a:rPr lang="fr-BE" dirty="0"/>
              <a:t> : </a:t>
            </a:r>
            <a:br>
              <a:rPr lang="fr-BE" dirty="0"/>
            </a:br>
            <a:r>
              <a:rPr lang="fr-BE" dirty="0"/>
              <a:t>affichage de l’intérieur de la cavité </a:t>
            </a:r>
            <a:br>
              <a:rPr lang="fr-BE" dirty="0"/>
            </a:br>
            <a:r>
              <a:rPr lang="fr-BE" dirty="0"/>
              <a:t>abdominale sur téléviseur (caméra </a:t>
            </a:r>
            <a:br>
              <a:rPr lang="fr-BE" dirty="0"/>
            </a:br>
            <a:r>
              <a:rPr lang="fr-BE" dirty="0"/>
              <a:t>+ éclairage)</a:t>
            </a:r>
          </a:p>
          <a:p>
            <a:pPr lvl="1"/>
            <a:r>
              <a:rPr lang="fr-BE" dirty="0"/>
              <a:t>Chirurgie gynécologique, urologique, </a:t>
            </a:r>
            <a:br>
              <a:rPr lang="fr-BE" dirty="0"/>
            </a:br>
            <a:r>
              <a:rPr lang="fr-BE" dirty="0"/>
              <a:t>abdominale, digestive…</a:t>
            </a:r>
          </a:p>
          <a:p>
            <a:pPr lvl="2"/>
            <a:endParaRPr lang="fr-BE" b="0" dirty="0">
              <a:sym typeface="Wingdings" pitchFamily="2" charset="2"/>
            </a:endParaRPr>
          </a:p>
          <a:p>
            <a:pPr lvl="2">
              <a:buFont typeface="Wingdings" pitchFamily="2" charset="2"/>
              <a:buChar char="î"/>
            </a:pPr>
            <a:r>
              <a:rPr lang="fr-BE" dirty="0">
                <a:sym typeface="Wingdings" pitchFamily="2" charset="2"/>
              </a:rPr>
              <a:t>traumatisme et douleur</a:t>
            </a:r>
          </a:p>
          <a:p>
            <a:pPr lvl="2">
              <a:buFont typeface="Wingdings" pitchFamily="2" charset="2"/>
              <a:buChar char="î"/>
            </a:pPr>
            <a:r>
              <a:rPr lang="fr-BE" dirty="0">
                <a:sym typeface="Wingdings" pitchFamily="2" charset="2"/>
              </a:rPr>
              <a:t>période de convalescence</a:t>
            </a:r>
          </a:p>
          <a:p>
            <a:pPr lvl="2">
              <a:buFont typeface="Wingdings" pitchFamily="2" charset="2"/>
              <a:buChar char="î"/>
            </a:pPr>
            <a:r>
              <a:rPr lang="fr-BE" dirty="0">
                <a:sym typeface="Wingdings" pitchFamily="2" charset="2"/>
              </a:rPr>
              <a:t>taille des cicatrices</a:t>
            </a:r>
          </a:p>
          <a:p>
            <a:endParaRPr lang="fr-FR" dirty="0"/>
          </a:p>
        </p:txBody>
      </p:sp>
      <p:pic>
        <p:nvPicPr>
          <p:cNvPr id="291844" name="Picture 4" descr="laparo_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852936"/>
            <a:ext cx="4030586" cy="340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CTAM2012-AESOP_dia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52519" y="1236978"/>
            <a:ext cx="3429479" cy="2572109"/>
          </a:xfrm>
          <a:prstGeom prst="rect">
            <a:avLst/>
          </a:prstGeom>
        </p:spPr>
      </p:pic>
      <p:pic>
        <p:nvPicPr>
          <p:cNvPr id="13" name="NCTAM2012-AESOP_omni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57259" y="4068673"/>
            <a:ext cx="3429479" cy="2572109"/>
          </a:xfrm>
          <a:prstGeom prst="rect">
            <a:avLst/>
          </a:prstGeom>
        </p:spPr>
      </p:pic>
      <p:pic>
        <p:nvPicPr>
          <p:cNvPr id="3" name="NCTAM2012-AESOP_cart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3818" y="1236979"/>
            <a:ext cx="3429479" cy="257210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Influence des </a:t>
            </a:r>
            <a:r>
              <a:rPr lang="fr-FR" b="1" dirty="0" smtClean="0"/>
              <a:t>directions</a:t>
            </a:r>
            <a:endParaRPr lang="fr-FR" i="1" dirty="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152501" y="6117562"/>
            <a:ext cx="28389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098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fr-FR" sz="2800" b="1" dirty="0" smtClean="0">
                <a:solidFill>
                  <a:srgbClr val="EA6C38"/>
                </a:solidFill>
              </a:rPr>
              <a:t>Omni</a:t>
            </a:r>
            <a:endParaRPr lang="fr-FR" sz="2800" dirty="0">
              <a:solidFill>
                <a:srgbClr val="EA6C38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029060" y="3285869"/>
            <a:ext cx="28389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098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fr-FR" sz="2800" b="1" dirty="0" smtClean="0">
                <a:solidFill>
                  <a:srgbClr val="EA6C38"/>
                </a:solidFill>
              </a:rPr>
              <a:t>Cartésien</a:t>
            </a:r>
            <a:endParaRPr lang="fr-FR" sz="2800" dirty="0">
              <a:solidFill>
                <a:srgbClr val="EA6C38"/>
              </a:solidFill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247762" y="3300217"/>
            <a:ext cx="28389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098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50000"/>
              </a:spcBef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fr-FR" sz="2800" b="1" dirty="0" smtClean="0">
                <a:solidFill>
                  <a:srgbClr val="EA6C38"/>
                </a:solidFill>
              </a:rPr>
              <a:t>+ </a:t>
            </a:r>
            <a:r>
              <a:rPr lang="fr-FR" sz="2800" b="1" dirty="0" smtClean="0">
                <a:solidFill>
                  <a:srgbClr val="EA6C38"/>
                </a:solidFill>
              </a:rPr>
              <a:t>D</a:t>
            </a:r>
            <a:r>
              <a:rPr lang="fr-FR" sz="2800" b="1" dirty="0" smtClean="0">
                <a:solidFill>
                  <a:srgbClr val="EA6C38"/>
                </a:solidFill>
              </a:rPr>
              <a:t>iagonales</a:t>
            </a:r>
            <a:endParaRPr lang="fr-FR" sz="2800" dirty="0">
              <a:solidFill>
                <a:srgbClr val="EA6C38"/>
              </a:solidFill>
            </a:endParaRPr>
          </a:p>
        </p:txBody>
      </p:sp>
      <p:sp>
        <p:nvSpPr>
          <p:cNvPr id="11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427661" y="6453336"/>
            <a:ext cx="684213" cy="360040"/>
          </a:xfrm>
        </p:spPr>
        <p:txBody>
          <a:bodyPr/>
          <a:lstStyle/>
          <a:p>
            <a:fld id="{2540B5AC-6A0F-4BA2-97B3-06265C283FB2}" type="slidenum">
              <a:rPr lang="fr-FR"/>
              <a:pPr/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375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2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/>
              <a:t>Vérification</a:t>
            </a:r>
            <a:r>
              <a:rPr lang="fr-BE" dirty="0"/>
              <a:t> et mise au point</a:t>
            </a:r>
            <a:endParaRPr lang="fr-FR" dirty="0"/>
          </a:p>
        </p:txBody>
      </p:sp>
      <p:pic>
        <p:nvPicPr>
          <p:cNvPr id="3" name="Evolap_story_high-Roland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3574" y="1440000"/>
            <a:ext cx="6096851" cy="4572638"/>
          </a:xfrm>
        </p:spPr>
      </p:pic>
      <p:sp>
        <p:nvSpPr>
          <p:cNvPr id="31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427661" y="6453336"/>
            <a:ext cx="684213" cy="360040"/>
          </a:xfrm>
        </p:spPr>
        <p:txBody>
          <a:bodyPr/>
          <a:lstStyle/>
          <a:p>
            <a:fld id="{2540B5AC-6A0F-4BA2-97B3-06265C283FB2}" type="slidenum">
              <a:rPr lang="fr-FR"/>
              <a:pPr/>
              <a:t>31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427661" y="6453336"/>
            <a:ext cx="684213" cy="360040"/>
          </a:xfrm>
        </p:spPr>
        <p:txBody>
          <a:bodyPr/>
          <a:lstStyle/>
          <a:p>
            <a:fld id="{8F7E0973-03A4-4BD2-95AC-4EAE483C11B9}" type="slidenum">
              <a:rPr lang="fr-FR"/>
              <a:pPr/>
              <a:t>32</a:t>
            </a:fld>
            <a:endParaRPr lang="fr-FR"/>
          </a:p>
        </p:txBody>
      </p:sp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BE" b="1"/>
              <a:t>Validation </a:t>
            </a:r>
            <a:r>
              <a:rPr lang="fr-BE" i="1"/>
              <a:t>in vivo</a:t>
            </a:r>
            <a:endParaRPr lang="fr-FR"/>
          </a:p>
        </p:txBody>
      </p:sp>
      <p:pic>
        <p:nvPicPr>
          <p:cNvPr id="3" name="Evolap_story_high-InVivo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3574" y="1440000"/>
            <a:ext cx="6096851" cy="457263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427661" y="6453336"/>
            <a:ext cx="684213" cy="360040"/>
          </a:xfrm>
        </p:spPr>
        <p:txBody>
          <a:bodyPr/>
          <a:lstStyle/>
          <a:p>
            <a:fld id="{1FA8A4A4-B2BA-447C-B7B5-8C4AA11CC67A}" type="slidenum">
              <a:rPr lang="fr-FR"/>
              <a:pPr/>
              <a:t>33</a:t>
            </a:fld>
            <a:endParaRPr lang="fr-FR"/>
          </a:p>
        </p:txBody>
      </p:sp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BE" b="1"/>
              <a:t>Retour sur le design</a:t>
            </a:r>
            <a:endParaRPr lang="fr-FR"/>
          </a:p>
        </p:txBody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Amélioration du manipulateur principal</a:t>
            </a:r>
          </a:p>
          <a:p>
            <a:pPr lvl="1"/>
            <a:r>
              <a:rPr lang="fr-FR" dirty="0" smtClean="0"/>
              <a:t>Réduction de l’encombrement</a:t>
            </a:r>
          </a:p>
          <a:p>
            <a:pPr lvl="2"/>
            <a:r>
              <a:rPr lang="fr-FR" b="0" dirty="0" smtClean="0"/>
              <a:t>Hauteur des parallélogrammes </a:t>
            </a:r>
            <a:br>
              <a:rPr lang="fr-FR" b="0" dirty="0" smtClean="0"/>
            </a:br>
            <a:r>
              <a:rPr lang="fr-FR" b="0" dirty="0" smtClean="0"/>
              <a:t>verticaux</a:t>
            </a:r>
          </a:p>
          <a:p>
            <a:pPr lvl="2"/>
            <a:r>
              <a:rPr lang="fr-FR" b="0" dirty="0" smtClean="0"/>
              <a:t>2 moteurs dans la base </a:t>
            </a:r>
            <a:br>
              <a:rPr lang="fr-FR" b="0" dirty="0" smtClean="0"/>
            </a:br>
            <a:r>
              <a:rPr lang="fr-FR" b="0" dirty="0" smtClean="0"/>
              <a:t>(différentiel)</a:t>
            </a:r>
          </a:p>
          <a:p>
            <a:pPr lvl="1"/>
            <a:r>
              <a:rPr lang="fr-FR" dirty="0" smtClean="0"/>
              <a:t>4</a:t>
            </a:r>
            <a:r>
              <a:rPr lang="fr-FR" baseline="30000" dirty="0" smtClean="0"/>
              <a:t>ème</a:t>
            </a:r>
            <a:r>
              <a:rPr lang="fr-FR" dirty="0" smtClean="0"/>
              <a:t> parallélogramme ou engrenages</a:t>
            </a:r>
            <a:br>
              <a:rPr lang="fr-FR" dirty="0" smtClean="0"/>
            </a:br>
            <a:r>
              <a:rPr lang="fr-FR" dirty="0" smtClean="0"/>
              <a:t>plutôt que courroie (rigidité)</a:t>
            </a:r>
          </a:p>
          <a:p>
            <a:r>
              <a:rPr lang="fr-FR" dirty="0" smtClean="0"/>
              <a:t>Amélioration de l’interface</a:t>
            </a:r>
            <a:br>
              <a:rPr lang="fr-FR" dirty="0" smtClean="0"/>
            </a:br>
            <a:r>
              <a:rPr lang="fr-FR" dirty="0" smtClean="0"/>
              <a:t>de commande</a:t>
            </a:r>
          </a:p>
          <a:p>
            <a:pPr lvl="1"/>
            <a:r>
              <a:rPr lang="fr-FR" dirty="0" smtClean="0"/>
              <a:t>Suivi du visage par Kinect</a:t>
            </a:r>
          </a:p>
          <a:p>
            <a:pPr lvl="1"/>
            <a:r>
              <a:rPr lang="fr-FR" dirty="0" smtClean="0"/>
              <a:t>Ajustement automatique de la vitesse</a:t>
            </a:r>
            <a:br>
              <a:rPr lang="fr-FR" dirty="0" smtClean="0"/>
            </a:br>
            <a:r>
              <a:rPr lang="fr-FR" dirty="0" smtClean="0"/>
              <a:t>angulaire en fonction du niveau de zoom</a:t>
            </a:r>
            <a:endParaRPr lang="fr-FR" dirty="0"/>
          </a:p>
        </p:txBody>
      </p:sp>
      <p:pic>
        <p:nvPicPr>
          <p:cNvPr id="319519" name="Picture 3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1628775"/>
            <a:ext cx="3735388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427661" y="6453336"/>
            <a:ext cx="684213" cy="360040"/>
          </a:xfrm>
        </p:spPr>
        <p:txBody>
          <a:bodyPr/>
          <a:lstStyle/>
          <a:p>
            <a:fld id="{515B4DE0-B297-4104-A76A-5EF1271BCEA2}" type="slidenum">
              <a:rPr lang="fr-FR"/>
              <a:pPr/>
              <a:t>4</a:t>
            </a:fld>
            <a:endParaRPr lang="fr-FR"/>
          </a:p>
        </p:txBody>
      </p:sp>
      <p:sp>
        <p:nvSpPr>
          <p:cNvPr id="300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BE" b="1"/>
              <a:t>Manipulation</a:t>
            </a:r>
            <a:r>
              <a:rPr lang="fr-BE"/>
              <a:t> de la caméra</a:t>
            </a:r>
            <a:endParaRPr lang="fr-FR"/>
          </a:p>
        </p:txBody>
      </p:sp>
      <p:sp>
        <p:nvSpPr>
          <p:cNvPr id="300059" name="Rectangle 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b="0"/>
              <a:t>Tâche souvent exécutée </a:t>
            </a:r>
            <a:r>
              <a:rPr lang="fr-BE"/>
              <a:t>par un assistant (interne)</a:t>
            </a:r>
            <a:r>
              <a:rPr lang="fr-BE" b="0"/>
              <a:t> :</a:t>
            </a:r>
          </a:p>
          <a:p>
            <a:pPr lvl="1"/>
            <a:r>
              <a:rPr lang="fr-BE" b="1"/>
              <a:t>Manque de coordination</a:t>
            </a:r>
            <a:r>
              <a:rPr lang="fr-BE"/>
              <a:t> entre le chirurgien et la caméra (incompréhension, mouvements involontaires, etc.)</a:t>
            </a:r>
          </a:p>
          <a:p>
            <a:pPr lvl="2"/>
            <a:r>
              <a:rPr lang="fr-BE" b="0">
                <a:sym typeface="Wingdings" pitchFamily="2" charset="2"/>
              </a:rPr>
              <a:t>Perception de la </a:t>
            </a:r>
            <a:r>
              <a:rPr lang="fr-BE">
                <a:sym typeface="Wingdings" pitchFamily="2" charset="2"/>
              </a:rPr>
              <a:t>profondeur</a:t>
            </a:r>
            <a:r>
              <a:rPr lang="fr-BE" b="0">
                <a:sym typeface="Wingdings" pitchFamily="2" charset="2"/>
              </a:rPr>
              <a:t> diminuée</a:t>
            </a:r>
          </a:p>
          <a:p>
            <a:pPr lvl="2"/>
            <a:r>
              <a:rPr lang="fr-BE" b="0"/>
              <a:t>Perturbation de la</a:t>
            </a:r>
            <a:r>
              <a:rPr lang="fr-BE"/>
              <a:t> coordination main-œil </a:t>
            </a:r>
          </a:p>
          <a:p>
            <a:pPr lvl="2"/>
            <a:endParaRPr lang="fr-BE"/>
          </a:p>
          <a:p>
            <a:pPr lvl="1"/>
            <a:r>
              <a:rPr lang="fr-BE" b="1"/>
              <a:t>Instabilité </a:t>
            </a:r>
            <a:r>
              <a:rPr lang="fr-BE"/>
              <a:t>de l’image (tremblements) </a:t>
            </a:r>
          </a:p>
          <a:p>
            <a:pPr lvl="2"/>
            <a:r>
              <a:rPr lang="fr-BE">
                <a:sym typeface="Wingdings" pitchFamily="2" charset="2"/>
              </a:rPr>
              <a:t>Fatigue</a:t>
            </a:r>
            <a:r>
              <a:rPr lang="fr-BE" b="0">
                <a:sym typeface="Wingdings" pitchFamily="2" charset="2"/>
              </a:rPr>
              <a:t> visuelle</a:t>
            </a:r>
          </a:p>
          <a:p>
            <a:pPr lvl="2"/>
            <a:endParaRPr lang="fr-BE" b="0"/>
          </a:p>
          <a:p>
            <a:pPr lvl="1"/>
            <a:r>
              <a:rPr lang="fr-BE" b="1"/>
              <a:t>Besoin d’un assistant</a:t>
            </a:r>
            <a:r>
              <a:rPr lang="fr-BE"/>
              <a:t> </a:t>
            </a:r>
          </a:p>
          <a:p>
            <a:pPr lvl="2"/>
            <a:r>
              <a:rPr lang="fr-BE" b="0">
                <a:sym typeface="Wingdings" pitchFamily="2" charset="2"/>
              </a:rPr>
              <a:t>Problème de place</a:t>
            </a:r>
          </a:p>
          <a:p>
            <a:pPr lvl="2"/>
            <a:r>
              <a:rPr lang="fr-BE" b="0">
                <a:sym typeface="Wingdings" pitchFamily="2" charset="2"/>
              </a:rPr>
              <a:t>Chirurgie en solo </a:t>
            </a:r>
            <a:r>
              <a:rPr lang="fr-BE">
                <a:sym typeface="Wingdings" pitchFamily="2" charset="2"/>
              </a:rPr>
              <a:t>impossible</a:t>
            </a:r>
            <a:endParaRPr lang="fr-FR">
              <a:sym typeface="Wingdings" pitchFamily="2" charset="2"/>
            </a:endParaRPr>
          </a:p>
        </p:txBody>
      </p:sp>
      <p:pic>
        <p:nvPicPr>
          <p:cNvPr id="300062" name="Picture 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29000"/>
            <a:ext cx="3411538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788" name="Picture 36" descr="TISKA_EndoA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87" y="1251248"/>
            <a:ext cx="3168352" cy="242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8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/>
              <a:t>Solutions</a:t>
            </a:r>
            <a:r>
              <a:rPr lang="fr-BE" dirty="0"/>
              <a:t> existantes</a:t>
            </a:r>
            <a:endParaRPr lang="fr-FR" altLang="fr-FR" dirty="0"/>
          </a:p>
        </p:txBody>
      </p:sp>
      <p:sp>
        <p:nvSpPr>
          <p:cNvPr id="458779" name="Rectangle 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altLang="fr-FR" b="0" dirty="0"/>
              <a:t>Porte-instruments</a:t>
            </a:r>
            <a:r>
              <a:rPr lang="fr-BE" altLang="fr-FR" dirty="0"/>
              <a:t> passifs</a:t>
            </a:r>
          </a:p>
          <a:p>
            <a:pPr lvl="1">
              <a:buFont typeface="Verdana" pitchFamily="34" charset="0"/>
              <a:buChar char="+"/>
            </a:pPr>
            <a:r>
              <a:rPr lang="fr-BE" altLang="fr-FR" dirty="0"/>
              <a:t>Compacts et légers</a:t>
            </a:r>
          </a:p>
          <a:p>
            <a:pPr lvl="1">
              <a:buFont typeface="Verdana" pitchFamily="34" charset="0"/>
              <a:buChar char="+"/>
            </a:pPr>
            <a:r>
              <a:rPr lang="fr-BE" altLang="fr-FR" dirty="0"/>
              <a:t>Installation et utilisation simples</a:t>
            </a:r>
          </a:p>
          <a:p>
            <a:pPr lvl="1">
              <a:buFont typeface="Verdana" pitchFamily="34" charset="0"/>
              <a:buChar char="+"/>
            </a:pPr>
            <a:r>
              <a:rPr lang="fr-BE" altLang="fr-FR" dirty="0"/>
              <a:t>Image stable</a:t>
            </a:r>
          </a:p>
          <a:p>
            <a:pPr lvl="1">
              <a:buFont typeface="Verdana" pitchFamily="34" charset="0"/>
              <a:buChar char="−"/>
            </a:pPr>
            <a:r>
              <a:rPr lang="fr-BE" altLang="fr-FR" dirty="0"/>
              <a:t>Besoin d’au moins une main libre</a:t>
            </a:r>
          </a:p>
          <a:p>
            <a:pPr lvl="1">
              <a:buFont typeface="Verdana" pitchFamily="34" charset="0"/>
              <a:buChar char="−"/>
            </a:pPr>
            <a:r>
              <a:rPr lang="fr-BE" altLang="fr-FR" dirty="0"/>
              <a:t>Nombreuses </a:t>
            </a:r>
            <a:r>
              <a:rPr lang="fr-BE" altLang="fr-FR" dirty="0" smtClean="0"/>
              <a:t>interruptions</a:t>
            </a:r>
            <a:endParaRPr lang="fr-BE" altLang="fr-FR" dirty="0"/>
          </a:p>
        </p:txBody>
      </p:sp>
      <p:pic>
        <p:nvPicPr>
          <p:cNvPr id="458784" name="Picture 32" descr="Endoboy_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05064"/>
            <a:ext cx="3764855" cy="243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8789" name="Picture 37" descr="Passi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87" y="4005064"/>
            <a:ext cx="3168352" cy="243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427661" y="6453336"/>
            <a:ext cx="684213" cy="360040"/>
          </a:xfrm>
        </p:spPr>
        <p:txBody>
          <a:bodyPr/>
          <a:lstStyle/>
          <a:p>
            <a:fld id="{515B4DE0-B297-4104-A76A-5EF1271BCEA2}" type="slidenum">
              <a:rPr lang="fr-FR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097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427661" y="6453336"/>
            <a:ext cx="684213" cy="360040"/>
          </a:xfrm>
        </p:spPr>
        <p:txBody>
          <a:bodyPr/>
          <a:lstStyle/>
          <a:p>
            <a:fld id="{165DB644-B6A6-46F3-BE64-0F28E14EEC06}" type="slidenum">
              <a:rPr lang="fr-FR"/>
              <a:pPr/>
              <a:t>6</a:t>
            </a:fld>
            <a:endParaRPr lang="fr-FR"/>
          </a:p>
        </p:txBody>
      </p:sp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/>
              <a:t>Solutions</a:t>
            </a:r>
            <a:r>
              <a:rPr lang="fr-BE" dirty="0"/>
              <a:t> existantes</a:t>
            </a:r>
            <a:endParaRPr lang="fr-FR" dirty="0"/>
          </a:p>
        </p:txBody>
      </p:sp>
      <p:sp>
        <p:nvSpPr>
          <p:cNvPr id="2836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66725" y="1349375"/>
            <a:ext cx="4681538" cy="5127625"/>
          </a:xfrm>
          <a:noFill/>
          <a:ln/>
        </p:spPr>
        <p:txBody>
          <a:bodyPr/>
          <a:lstStyle/>
          <a:p>
            <a:r>
              <a:rPr lang="fr-BE" dirty="0"/>
              <a:t>AESOP </a:t>
            </a:r>
            <a:r>
              <a:rPr lang="fr-BE" b="0" dirty="0"/>
              <a:t/>
            </a:r>
            <a:br>
              <a:rPr lang="fr-BE" b="0" dirty="0"/>
            </a:br>
            <a:r>
              <a:rPr lang="fr-BE" sz="1800" b="0" dirty="0"/>
              <a:t>Computer Motion Inc. (USA)</a:t>
            </a:r>
          </a:p>
          <a:p>
            <a:pPr lvl="1"/>
            <a:r>
              <a:rPr lang="fr-BE" dirty="0"/>
              <a:t>Robot industriel SCARA adapté</a:t>
            </a:r>
          </a:p>
          <a:p>
            <a:pPr lvl="1"/>
            <a:r>
              <a:rPr lang="fr-BE" dirty="0"/>
              <a:t>Monté sur la table</a:t>
            </a:r>
            <a:br>
              <a:rPr lang="fr-BE" dirty="0"/>
            </a:br>
            <a:r>
              <a:rPr lang="fr-BE" dirty="0"/>
              <a:t>(rail latéral standard)</a:t>
            </a:r>
          </a:p>
          <a:p>
            <a:pPr lvl="1"/>
            <a:r>
              <a:rPr lang="fr-BE" dirty="0"/>
              <a:t>25kg…</a:t>
            </a:r>
          </a:p>
          <a:p>
            <a:pPr lvl="1"/>
            <a:endParaRPr lang="fr-BE" dirty="0"/>
          </a:p>
          <a:p>
            <a:pPr lvl="1"/>
            <a:r>
              <a:rPr lang="fr-BE" dirty="0"/>
              <a:t>Commande vocale</a:t>
            </a:r>
          </a:p>
          <a:p>
            <a:pPr lvl="2"/>
            <a:endParaRPr lang="fr-FR" b="0" dirty="0"/>
          </a:p>
          <a:p>
            <a:pPr lvl="1"/>
            <a:r>
              <a:rPr lang="fr-BE" dirty="0"/>
              <a:t>~850 dispositifs vendus depuis 1994</a:t>
            </a:r>
          </a:p>
          <a:p>
            <a:pPr lvl="1"/>
            <a:r>
              <a:rPr lang="fr-BE" dirty="0"/>
              <a:t>Entreprise rachetée par Intuitive </a:t>
            </a:r>
            <a:r>
              <a:rPr lang="fr-BE" dirty="0" err="1"/>
              <a:t>Surgical</a:t>
            </a:r>
            <a:r>
              <a:rPr lang="fr-BE" dirty="0"/>
              <a:t> Inc., USA</a:t>
            </a:r>
            <a:r>
              <a:rPr lang="fr-BE" b="1" dirty="0"/>
              <a:t> </a:t>
            </a:r>
          </a:p>
          <a:p>
            <a:pPr lvl="2"/>
            <a:r>
              <a:rPr lang="fr-BE" b="0" dirty="0" smtClean="0"/>
              <a:t>Production et SAV interrompus</a:t>
            </a:r>
            <a:endParaRPr lang="fr-FR" b="0" dirty="0"/>
          </a:p>
        </p:txBody>
      </p:sp>
      <p:pic>
        <p:nvPicPr>
          <p:cNvPr id="283654" name="Picture 6" descr="AESOP_OR2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060575"/>
            <a:ext cx="3124200" cy="364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45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427661" y="6453336"/>
            <a:ext cx="684213" cy="360040"/>
          </a:xfrm>
        </p:spPr>
        <p:txBody>
          <a:bodyPr/>
          <a:lstStyle/>
          <a:p>
            <a:fld id="{DE30B2E9-C373-40F2-A95A-64399E868F76}" type="slidenum">
              <a:rPr lang="fr-FR"/>
              <a:pPr/>
              <a:t>7</a:t>
            </a:fld>
            <a:endParaRPr lang="fr-FR"/>
          </a:p>
        </p:txBody>
      </p:sp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BE" b="1"/>
              <a:t>Solutions</a:t>
            </a:r>
            <a:r>
              <a:rPr lang="fr-BE"/>
              <a:t> existantes</a:t>
            </a:r>
            <a:endParaRPr lang="fr-FR"/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1349375"/>
            <a:ext cx="4681538" cy="5127625"/>
          </a:xfrm>
          <a:noFill/>
          <a:ln/>
        </p:spPr>
        <p:txBody>
          <a:bodyPr/>
          <a:lstStyle/>
          <a:p>
            <a:r>
              <a:rPr lang="fr-BE"/>
              <a:t>LapMan </a:t>
            </a:r>
            <a:r>
              <a:rPr lang="fr-BE" b="0"/>
              <a:t/>
            </a:r>
            <a:br>
              <a:rPr lang="fr-BE" b="0"/>
            </a:br>
            <a:r>
              <a:rPr lang="fr-BE" sz="1800" b="0"/>
              <a:t>Medsys S.A. (Gembloux)</a:t>
            </a:r>
          </a:p>
          <a:p>
            <a:pPr lvl="1"/>
            <a:r>
              <a:rPr lang="fr-BE"/>
              <a:t>Robot dédié</a:t>
            </a:r>
          </a:p>
          <a:p>
            <a:pPr lvl="1"/>
            <a:r>
              <a:rPr lang="fr-BE"/>
              <a:t>Posé au sol</a:t>
            </a:r>
          </a:p>
          <a:p>
            <a:pPr lvl="1"/>
            <a:r>
              <a:rPr lang="fr-BE"/>
              <a:t>Alignement obligatoire avec l’incision</a:t>
            </a:r>
            <a:br>
              <a:rPr lang="fr-BE"/>
            </a:br>
            <a:r>
              <a:rPr lang="fr-BE"/>
              <a:t>(lasers)</a:t>
            </a:r>
          </a:p>
          <a:p>
            <a:pPr lvl="1"/>
            <a:endParaRPr lang="fr-BE"/>
          </a:p>
          <a:p>
            <a:pPr lvl="1"/>
            <a:r>
              <a:rPr lang="fr-BE"/>
              <a:t>Mini-joystick fixé sur l’instrument chirurgical</a:t>
            </a:r>
          </a:p>
          <a:p>
            <a:pPr lvl="2"/>
            <a:endParaRPr lang="fr-FR" b="0"/>
          </a:p>
          <a:p>
            <a:pPr lvl="1"/>
            <a:r>
              <a:rPr lang="fr-BE"/>
              <a:t>~30 dispositifs vendus</a:t>
            </a:r>
          </a:p>
          <a:p>
            <a:pPr lvl="1">
              <a:buFontTx/>
              <a:buNone/>
            </a:pPr>
            <a:endParaRPr lang="fr-FR" b="1"/>
          </a:p>
        </p:txBody>
      </p:sp>
      <p:pic>
        <p:nvPicPr>
          <p:cNvPr id="285701" name="Picture 5" descr="LapMan_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63" y="1557338"/>
            <a:ext cx="278765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4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427661" y="6453336"/>
            <a:ext cx="684213" cy="360040"/>
          </a:xfrm>
        </p:spPr>
        <p:txBody>
          <a:bodyPr/>
          <a:lstStyle/>
          <a:p>
            <a:fld id="{6E42629C-C5B5-4C31-85DA-227F7CEC4FC4}" type="slidenum">
              <a:rPr lang="fr-FR"/>
              <a:pPr/>
              <a:t>8</a:t>
            </a:fld>
            <a:endParaRPr lang="fr-FR"/>
          </a:p>
        </p:txBody>
      </p:sp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BE" b="1"/>
              <a:t>Solutions</a:t>
            </a:r>
            <a:r>
              <a:rPr lang="fr-BE"/>
              <a:t> existantes</a:t>
            </a:r>
            <a:endParaRPr lang="fr-FR"/>
          </a:p>
        </p:txBody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1349375"/>
            <a:ext cx="4681538" cy="5127625"/>
          </a:xfrm>
          <a:noFill/>
          <a:ln/>
        </p:spPr>
        <p:txBody>
          <a:bodyPr/>
          <a:lstStyle/>
          <a:p>
            <a:r>
              <a:rPr lang="fr-BE" dirty="0" err="1"/>
              <a:t>EndoAssist</a:t>
            </a:r>
            <a:r>
              <a:rPr lang="fr-BE" dirty="0"/>
              <a:t> </a:t>
            </a:r>
            <a:r>
              <a:rPr lang="fr-BE" b="0" dirty="0"/>
              <a:t/>
            </a:r>
            <a:br>
              <a:rPr lang="fr-BE" b="0" dirty="0"/>
            </a:br>
            <a:r>
              <a:rPr lang="fr-BE" sz="1800" b="0" dirty="0"/>
              <a:t>Armstrong </a:t>
            </a:r>
            <a:r>
              <a:rPr lang="fr-BE" sz="1800" b="0" dirty="0" err="1"/>
              <a:t>Healthcare</a:t>
            </a:r>
            <a:r>
              <a:rPr lang="fr-BE" sz="1800" b="0" dirty="0"/>
              <a:t> Ltd. (UK)</a:t>
            </a:r>
            <a:endParaRPr lang="fr-BE" b="0" dirty="0"/>
          </a:p>
          <a:p>
            <a:pPr lvl="1"/>
            <a:r>
              <a:rPr lang="fr-BE" dirty="0"/>
              <a:t>Robot dédié</a:t>
            </a:r>
          </a:p>
          <a:p>
            <a:pPr lvl="1"/>
            <a:r>
              <a:rPr lang="fr-BE" dirty="0"/>
              <a:t>Posé au sol</a:t>
            </a:r>
          </a:p>
          <a:p>
            <a:pPr lvl="1"/>
            <a:r>
              <a:rPr lang="fr-BE" dirty="0"/>
              <a:t>Alignement obligatoire avec l’incision</a:t>
            </a:r>
            <a:br>
              <a:rPr lang="fr-BE" dirty="0"/>
            </a:br>
            <a:r>
              <a:rPr lang="fr-BE" dirty="0"/>
              <a:t>(lasers)</a:t>
            </a:r>
          </a:p>
          <a:p>
            <a:pPr lvl="1"/>
            <a:endParaRPr lang="fr-BE" dirty="0"/>
          </a:p>
          <a:p>
            <a:pPr lvl="1"/>
            <a:r>
              <a:rPr lang="fr-BE" dirty="0"/>
              <a:t>Commande par casque (accéléromètres)</a:t>
            </a:r>
            <a:br>
              <a:rPr lang="fr-BE" dirty="0"/>
            </a:br>
            <a:r>
              <a:rPr lang="fr-BE" dirty="0"/>
              <a:t>+ pédale d’activation</a:t>
            </a:r>
          </a:p>
          <a:p>
            <a:pPr lvl="1"/>
            <a:endParaRPr lang="fr-FR" b="0" dirty="0"/>
          </a:p>
          <a:p>
            <a:pPr lvl="1"/>
            <a:r>
              <a:rPr lang="fr-BE" dirty="0"/>
              <a:t>Entreprise rachetée par </a:t>
            </a:r>
            <a:r>
              <a:rPr lang="fr-BE" dirty="0" err="1"/>
              <a:t>Prosurgics</a:t>
            </a:r>
            <a:r>
              <a:rPr lang="fr-BE" dirty="0"/>
              <a:t> Ltd.</a:t>
            </a:r>
          </a:p>
          <a:p>
            <a:pPr lvl="2"/>
            <a:r>
              <a:rPr lang="fr-BE" b="0" dirty="0"/>
              <a:t>En fin de vie</a:t>
            </a:r>
            <a:endParaRPr lang="fr-FR" b="0" dirty="0"/>
          </a:p>
        </p:txBody>
      </p:sp>
      <p:pic>
        <p:nvPicPr>
          <p:cNvPr id="284677" name="Picture 5" descr="EndoAssist_OR2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205038"/>
            <a:ext cx="3240087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62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8427661" y="6453336"/>
            <a:ext cx="684213" cy="360040"/>
          </a:xfrm>
        </p:spPr>
        <p:txBody>
          <a:bodyPr/>
          <a:lstStyle/>
          <a:p>
            <a:fld id="{E6D76F56-B76E-4167-8473-A93D84446F6A}" type="slidenum">
              <a:rPr lang="fr-FR"/>
              <a:pPr/>
              <a:t>9</a:t>
            </a:fld>
            <a:endParaRPr lang="fr-FR"/>
          </a:p>
        </p:txBody>
      </p:sp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BE" b="1"/>
              <a:t>Solutions</a:t>
            </a:r>
            <a:r>
              <a:rPr lang="fr-BE"/>
              <a:t> existantes</a:t>
            </a:r>
            <a:endParaRPr lang="fr-FR"/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725" y="1349375"/>
            <a:ext cx="4681538" cy="5127625"/>
          </a:xfrm>
          <a:noFill/>
          <a:ln/>
        </p:spPr>
        <p:txBody>
          <a:bodyPr/>
          <a:lstStyle/>
          <a:p>
            <a:r>
              <a:rPr lang="fr-BE" dirty="0" err="1"/>
              <a:t>FreeHand</a:t>
            </a:r>
            <a:r>
              <a:rPr lang="fr-BE" dirty="0"/>
              <a:t> </a:t>
            </a:r>
            <a:r>
              <a:rPr lang="fr-BE" b="0" dirty="0"/>
              <a:t/>
            </a:r>
            <a:br>
              <a:rPr lang="fr-BE" b="0" dirty="0"/>
            </a:br>
            <a:r>
              <a:rPr lang="fr-BE" sz="1800" b="0" dirty="0" err="1"/>
              <a:t>Prosurgics</a:t>
            </a:r>
            <a:r>
              <a:rPr lang="fr-BE" sz="1800" b="0" dirty="0"/>
              <a:t> Ltd. (UK)</a:t>
            </a:r>
            <a:endParaRPr lang="fr-BE" b="0" dirty="0"/>
          </a:p>
          <a:p>
            <a:pPr lvl="1"/>
            <a:r>
              <a:rPr lang="fr-BE" dirty="0"/>
              <a:t>Robot dédié compact</a:t>
            </a:r>
          </a:p>
          <a:p>
            <a:pPr lvl="1"/>
            <a:r>
              <a:rPr lang="fr-BE" dirty="0"/>
              <a:t>Monté sur la table (rail)</a:t>
            </a:r>
          </a:p>
          <a:p>
            <a:pPr lvl="1"/>
            <a:r>
              <a:rPr lang="fr-BE" dirty="0"/>
              <a:t>Alignement obligatoire avec l’incision, mais simplement </a:t>
            </a:r>
            <a:r>
              <a:rPr lang="fr-BE" dirty="0" smtClean="0"/>
              <a:t>visuel</a:t>
            </a:r>
          </a:p>
          <a:p>
            <a:pPr lvl="1"/>
            <a:endParaRPr lang="fr-BE" dirty="0"/>
          </a:p>
          <a:p>
            <a:pPr lvl="1"/>
            <a:r>
              <a:rPr lang="fr-BE" dirty="0"/>
              <a:t>Commande par casque </a:t>
            </a:r>
            <a:r>
              <a:rPr lang="fr-BE" dirty="0" smtClean="0"/>
              <a:t>(gyroscopes)</a:t>
            </a:r>
            <a:r>
              <a:rPr lang="fr-BE" dirty="0"/>
              <a:t/>
            </a:r>
            <a:br>
              <a:rPr lang="fr-BE" dirty="0"/>
            </a:br>
            <a:r>
              <a:rPr lang="fr-BE" dirty="0"/>
              <a:t>+ pédale </a:t>
            </a:r>
            <a:r>
              <a:rPr lang="fr-BE" dirty="0" smtClean="0"/>
              <a:t>d’activation</a:t>
            </a:r>
          </a:p>
          <a:p>
            <a:pPr lvl="1"/>
            <a:endParaRPr lang="fr-FR" b="0" dirty="0"/>
          </a:p>
          <a:p>
            <a:pPr lvl="1"/>
            <a:r>
              <a:rPr lang="fr-BE" dirty="0"/>
              <a:t>Nouveau sur le marché (2008)</a:t>
            </a:r>
            <a:endParaRPr lang="fr-FR" dirty="0"/>
          </a:p>
        </p:txBody>
      </p:sp>
      <p:pic>
        <p:nvPicPr>
          <p:cNvPr id="2877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060575"/>
            <a:ext cx="3336925" cy="374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999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&#10;$(mg)r_m = (ka)r$&#10;&#10;&#10;&#10;\end{document}"/>
  <p:tag name="IGUANATEXSIZE" val="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equation}&#10;\mathbf{\dot{x}=J(q)\dot{q}}&#10;\end{equation}&#10;&#10;&#10;\end{document}"/>
  <p:tag name="IGUANATEXSIZE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equation*}&#10;x_1&#10;\end{equation*}&#10;&#10;&#10;\end{document}"/>
  <p:tag name="IGUANATEXSIZE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equation*}&#10;x_2&#10;\end{equation*}&#10;&#10;&#10;\end{document}"/>
  <p:tag name="IGUANATEXSIZE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equation*}&#10;\dot{x}_2&#10;\end{equation*}&#10;&#10;&#10;\end{document}"/>
  <p:tag name="IGUANATEXSIZE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equation*}&#10;\dot{q}_2&#10;\end{equation*}&#10;&#10;&#10;\end{document}"/>
  <p:tag name="IGUANATEXSIZE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equation*}&#10;\dot{q}_1&#10;\end{equation*}&#10;&#10;&#10;\end{document}"/>
  <p:tag name="IGUANATEXSIZE" val="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equation*}&#10;q_1&#10;\end{equation*}&#10;&#10;&#10;\end{document}"/>
  <p:tag name="IGUANATEXSIZE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pagestyle{empty}&#10;\begin{document}&#10;&#10;\begin{equation*}&#10;q_2&#10;\end{equation*}&#10;&#10;&#10;\end{document}"/>
  <p:tag name="IGUANATEXSIZE" val="16"/>
</p:tagLst>
</file>

<file path=ppt/theme/theme1.xml><?xml version="1.0" encoding="utf-8"?>
<a:theme xmlns:a="http://schemas.openxmlformats.org/drawingml/2006/main" name="Présentation_EVOLAP_NEW_light">
  <a:themeElements>
    <a:clrScheme name="">
      <a:dk1>
        <a:srgbClr val="000000"/>
      </a:dk1>
      <a:lt1>
        <a:srgbClr val="FFFFFF"/>
      </a:lt1>
      <a:dk2>
        <a:srgbClr val="006666"/>
      </a:dk2>
      <a:lt2>
        <a:srgbClr val="777777"/>
      </a:lt2>
      <a:accent1>
        <a:srgbClr val="99CC99"/>
      </a:accent1>
      <a:accent2>
        <a:srgbClr val="33CCCC"/>
      </a:accent2>
      <a:accent3>
        <a:srgbClr val="FFFFFF"/>
      </a:accent3>
      <a:accent4>
        <a:srgbClr val="000000"/>
      </a:accent4>
      <a:accent5>
        <a:srgbClr val="CAE2CA"/>
      </a:accent5>
      <a:accent6>
        <a:srgbClr val="2DB9B9"/>
      </a:accent6>
      <a:hlink>
        <a:srgbClr val="666699"/>
      </a:hlink>
      <a:folHlink>
        <a:srgbClr val="CC99FF"/>
      </a:folHlink>
    </a:clrScheme>
    <a:fontScheme name="Présentation_EVOLAP_NEW_ligh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bg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bg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Présentation_EVOLAP_NEW_light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ésentation_EVOLAP_NEW_light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ésentation_EVOLAP_NEW_light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ésentation_EVOLAP_NEW_light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Présentation_EVOLAP_NEW_light</Template>
  <TotalTime>4415</TotalTime>
  <Words>943</Words>
  <Application>Microsoft Office PowerPoint</Application>
  <PresentationFormat>Affichage à l'écran (4:3)</PresentationFormat>
  <Paragraphs>302</Paragraphs>
  <Slides>33</Slides>
  <Notes>2</Notes>
  <HiddenSlides>0</HiddenSlides>
  <MMClips>10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5" baseType="lpstr">
      <vt:lpstr>Présentation_EVOLAP_NEW_light</vt:lpstr>
      <vt:lpstr>Equation</vt:lpstr>
      <vt:lpstr>Présentation PowerPoint</vt:lpstr>
      <vt:lpstr>Imaginez…</vt:lpstr>
      <vt:lpstr>Le contexte</vt:lpstr>
      <vt:lpstr>Manipulation de la caméra</vt:lpstr>
      <vt:lpstr>Solutions existantes</vt:lpstr>
      <vt:lpstr>Solutions existantes</vt:lpstr>
      <vt:lpstr>Solutions existantes</vt:lpstr>
      <vt:lpstr>Solutions existantes</vt:lpstr>
      <vt:lpstr>Solutions existantes</vt:lpstr>
      <vt:lpstr>Solutions existantes</vt:lpstr>
      <vt:lpstr>Solutions existantes</vt:lpstr>
      <vt:lpstr>Limitations principales</vt:lpstr>
      <vt:lpstr>Objectifs de conception</vt:lpstr>
      <vt:lpstr>Principes généraux</vt:lpstr>
      <vt:lpstr>Vue d’ensemble du robot</vt:lpstr>
      <vt:lpstr>Principes cinématiques (2D)</vt:lpstr>
      <vt:lpstr>Principes cinématiques (3D)</vt:lpstr>
      <vt:lpstr>En mouvement</vt:lpstr>
      <vt:lpstr>Design du manipulateur principal</vt:lpstr>
      <vt:lpstr>Design du manipulateur principal</vt:lpstr>
      <vt:lpstr>Design du manipulateur principal</vt:lpstr>
      <vt:lpstr>Cinématique du laparoscope</vt:lpstr>
      <vt:lpstr>Cinématique du laparoscope</vt:lpstr>
      <vt:lpstr>Commande et interface utilisateur</vt:lpstr>
      <vt:lpstr>Commande et interface utilisateur</vt:lpstr>
      <vt:lpstr>Interface de commande</vt:lpstr>
      <vt:lpstr>Étude expérimentale</vt:lpstr>
      <vt:lpstr>Étude expérimentale</vt:lpstr>
      <vt:lpstr>Influence de la cinématique</vt:lpstr>
      <vt:lpstr>Influence des directions</vt:lpstr>
      <vt:lpstr>Vérification et mise au point</vt:lpstr>
      <vt:lpstr>Validation in vivo</vt:lpstr>
      <vt:lpstr>Retour sur le design</vt:lpstr>
    </vt:vector>
  </TitlesOfParts>
  <Company>UCL - PRM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Benoît Herman</dc:creator>
  <cp:lastModifiedBy>Benoît Herman</cp:lastModifiedBy>
  <cp:revision>358</cp:revision>
  <cp:lastPrinted>1601-01-01T00:00:00Z</cp:lastPrinted>
  <dcterms:created xsi:type="dcterms:W3CDTF">2006-06-30T09:14:36Z</dcterms:created>
  <dcterms:modified xsi:type="dcterms:W3CDTF">2013-10-05T13:22:16Z</dcterms:modified>
</cp:coreProperties>
</file>