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mv" ContentType="video/x-ms-wmv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08" r:id="rId1"/>
  </p:sldMasterIdLst>
  <p:notesMasterIdLst>
    <p:notesMasterId r:id="rId67"/>
  </p:notesMasterIdLst>
  <p:sldIdLst>
    <p:sldId id="374" r:id="rId2"/>
    <p:sldId id="321" r:id="rId3"/>
    <p:sldId id="322" r:id="rId4"/>
    <p:sldId id="323" r:id="rId5"/>
    <p:sldId id="324" r:id="rId6"/>
    <p:sldId id="326" r:id="rId7"/>
    <p:sldId id="327" r:id="rId8"/>
    <p:sldId id="328" r:id="rId9"/>
    <p:sldId id="329" r:id="rId10"/>
    <p:sldId id="333" r:id="rId11"/>
    <p:sldId id="325" r:id="rId12"/>
    <p:sldId id="330" r:id="rId13"/>
    <p:sldId id="331" r:id="rId14"/>
    <p:sldId id="332" r:id="rId15"/>
    <p:sldId id="257" r:id="rId16"/>
    <p:sldId id="279" r:id="rId17"/>
    <p:sldId id="334" r:id="rId18"/>
    <p:sldId id="335" r:id="rId19"/>
    <p:sldId id="336" r:id="rId20"/>
    <p:sldId id="337" r:id="rId21"/>
    <p:sldId id="338" r:id="rId22"/>
    <p:sldId id="340" r:id="rId23"/>
    <p:sldId id="342" r:id="rId24"/>
    <p:sldId id="343" r:id="rId25"/>
    <p:sldId id="339" r:id="rId26"/>
    <p:sldId id="341" r:id="rId27"/>
    <p:sldId id="344" r:id="rId28"/>
    <p:sldId id="346" r:id="rId29"/>
    <p:sldId id="347" r:id="rId30"/>
    <p:sldId id="348" r:id="rId31"/>
    <p:sldId id="349" r:id="rId32"/>
    <p:sldId id="350" r:id="rId33"/>
    <p:sldId id="308" r:id="rId34"/>
    <p:sldId id="355" r:id="rId35"/>
    <p:sldId id="353" r:id="rId36"/>
    <p:sldId id="356" r:id="rId37"/>
    <p:sldId id="357" r:id="rId38"/>
    <p:sldId id="359" r:id="rId39"/>
    <p:sldId id="377" r:id="rId40"/>
    <p:sldId id="358" r:id="rId41"/>
    <p:sldId id="376" r:id="rId42"/>
    <p:sldId id="360" r:id="rId43"/>
    <p:sldId id="375" r:id="rId44"/>
    <p:sldId id="361" r:id="rId45"/>
    <p:sldId id="362" r:id="rId46"/>
    <p:sldId id="363" r:id="rId47"/>
    <p:sldId id="370" r:id="rId48"/>
    <p:sldId id="369" r:id="rId49"/>
    <p:sldId id="371" r:id="rId50"/>
    <p:sldId id="368" r:id="rId51"/>
    <p:sldId id="365" r:id="rId52"/>
    <p:sldId id="364" r:id="rId53"/>
    <p:sldId id="366" r:id="rId54"/>
    <p:sldId id="367" r:id="rId55"/>
    <p:sldId id="372" r:id="rId56"/>
    <p:sldId id="378" r:id="rId57"/>
    <p:sldId id="380" r:id="rId58"/>
    <p:sldId id="381" r:id="rId59"/>
    <p:sldId id="383" r:id="rId60"/>
    <p:sldId id="382" r:id="rId61"/>
    <p:sldId id="379" r:id="rId62"/>
    <p:sldId id="351" r:id="rId63"/>
    <p:sldId id="320" r:id="rId64"/>
    <p:sldId id="259" r:id="rId65"/>
    <p:sldId id="373" r:id="rId66"/>
  </p:sldIdLst>
  <p:sldSz cx="9144000" cy="6858000" type="screen4x3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65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6C38"/>
    <a:srgbClr val="8A8383"/>
    <a:srgbClr val="3C393B"/>
    <a:srgbClr val="FDF7E3"/>
    <a:srgbClr val="FFFFCC"/>
    <a:srgbClr val="FADBCE"/>
    <a:srgbClr val="E5E3E3"/>
    <a:srgbClr val="D6D4D4"/>
    <a:srgbClr val="F9D2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87" autoAdjust="0"/>
  </p:normalViewPr>
  <p:slideViewPr>
    <p:cSldViewPr showGuides="1">
      <p:cViewPr varScale="1">
        <p:scale>
          <a:sx n="113" d="100"/>
          <a:sy n="113" d="100"/>
        </p:scale>
        <p:origin x="918" y="96"/>
      </p:cViewPr>
      <p:guideLst>
        <p:guide orient="horz" pos="2160"/>
        <p:guide pos="2653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2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99D18-EDC4-4E1D-94DD-97752F6CAF39}" type="datetimeFigureOut">
              <a:rPr lang="fr-BE" smtClean="0"/>
              <a:t>1/12/2015</a:t>
            </a:fld>
            <a:endParaRPr lang="fr-BE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BE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BE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656D48-3161-4DD9-B8C8-87F5ACB0349C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283066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6982544" cy="2593975"/>
          </a:xfrm>
        </p:spPr>
        <p:txBody>
          <a:bodyPr anchor="b"/>
          <a:lstStyle>
            <a:lvl1pPr>
              <a:defRPr sz="4000">
                <a:ln>
                  <a:noFill/>
                </a:ln>
                <a:solidFill>
                  <a:srgbClr val="3C393B"/>
                </a:solidFill>
              </a:defRPr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rgbClr val="EA6C38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Modifiez le style des sous-titres du masque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Modifiez le style du titre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rgbClr val="8A838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rgbClr val="8A838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rgbClr val="8A8383"/>
                </a:solidFill>
              </a:defRPr>
            </a:lvl1pPr>
          </a:lstStyle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rgbClr val="3C393B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fr-B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fr-FR" smtClean="0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‹N°›</a:t>
            </a:fld>
            <a:endParaRPr lang="fr-B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7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fr-FR" dirty="0" smtClean="0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 smtClean="0"/>
              <a:t>Modifiez les styles du texte du masque</a:t>
            </a:r>
          </a:p>
          <a:p>
            <a:pPr lvl="1"/>
            <a:r>
              <a:rPr lang="fr-FR" dirty="0" smtClean="0"/>
              <a:t>Deuxième niveau</a:t>
            </a:r>
          </a:p>
          <a:p>
            <a:pPr lvl="2"/>
            <a:r>
              <a:rPr lang="fr-FR" dirty="0" smtClean="0"/>
              <a:t>Troisième niveau</a:t>
            </a:r>
          </a:p>
          <a:p>
            <a:pPr lvl="3"/>
            <a:r>
              <a:rPr lang="fr-FR" dirty="0" smtClean="0"/>
              <a:t>Quatrième niveau</a:t>
            </a:r>
          </a:p>
          <a:p>
            <a:pPr lvl="4"/>
            <a:r>
              <a:rPr lang="fr-FR" dirty="0" smtClean="0"/>
              <a:t>Cinquième niveau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rgbClr val="3C39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rgbClr val="8A83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3C393B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3C393B"/>
                </a:solidFill>
              </a:defRPr>
            </a:lvl1pPr>
          </a:lstStyle>
          <a:p>
            <a:fld id="{0D9099BE-F5E2-400B-AE7C-2CCE19ED22C3}" type="slidenum">
              <a:rPr lang="fr-BE" smtClean="0"/>
              <a:pPr/>
              <a:t>‹N°›</a:t>
            </a:fld>
            <a:endParaRPr lang="fr-BE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EA6C38"/>
                </a:solidFill>
              </a:defRPr>
            </a:lvl1pPr>
          </a:lstStyle>
          <a:p>
            <a:endParaRPr lang="fr-BE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8A8383"/>
                </a:solidFill>
              </a:defRPr>
            </a:lvl1pPr>
          </a:lstStyle>
          <a:p>
            <a:endParaRPr lang="fr-BE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hf hdr="0"/>
  <p:txStyles>
    <p:titleStyle>
      <a:lvl1pPr algn="l" defTabSz="914400" rtl="0" eaLnBrk="1" latinLnBrk="0" hangingPunct="1">
        <a:spcBef>
          <a:spcPct val="0"/>
        </a:spcBef>
        <a:buNone/>
        <a:defRPr sz="4000" kern="1200" cap="none" spc="-100" baseline="0">
          <a:ln>
            <a:noFill/>
          </a:ln>
          <a:solidFill>
            <a:srgbClr val="8A8383"/>
          </a:solidFill>
          <a:effectLst/>
          <a:latin typeface="+mn-lt"/>
          <a:ea typeface="+mj-ea"/>
          <a:cs typeface="+mj-cs"/>
        </a:defRPr>
      </a:lvl1pPr>
    </p:titleStyle>
    <p:bodyStyle>
      <a:lvl1pPr marL="25400" indent="-3175" algn="l" defTabSz="914400" rtl="0" eaLnBrk="1" latinLnBrk="0" hangingPunct="1">
        <a:spcBef>
          <a:spcPct val="20000"/>
        </a:spcBef>
        <a:buClr>
          <a:srgbClr val="EA6C38"/>
        </a:buClr>
        <a:buFont typeface="Arial" pitchFamily="34" charset="0"/>
        <a:buNone/>
        <a:defRPr sz="2200" kern="1200">
          <a:solidFill>
            <a:srgbClr val="3C393B"/>
          </a:solidFill>
          <a:latin typeface="+mn-lt"/>
          <a:ea typeface="+mn-ea"/>
          <a:cs typeface="+mn-cs"/>
        </a:defRPr>
      </a:lvl1pPr>
      <a:lvl2pPr marL="450850" indent="-228600" algn="l" defTabSz="914400" rtl="0" eaLnBrk="1" latinLnBrk="0" hangingPunct="1">
        <a:spcBef>
          <a:spcPct val="20000"/>
        </a:spcBef>
        <a:buClr>
          <a:srgbClr val="EA6C38"/>
        </a:buClr>
        <a:buFont typeface="Arial" pitchFamily="34" charset="0"/>
        <a:buChar char="•"/>
        <a:defRPr sz="2000" kern="1200">
          <a:solidFill>
            <a:srgbClr val="3C393B"/>
          </a:solidFill>
          <a:latin typeface="+mn-lt"/>
          <a:ea typeface="+mn-ea"/>
          <a:cs typeface="+mn-cs"/>
        </a:defRPr>
      </a:lvl2pPr>
      <a:lvl3pPr marL="719138" indent="-228600" algn="l" defTabSz="914400" rtl="0" eaLnBrk="1" latinLnBrk="0" hangingPunct="1">
        <a:spcBef>
          <a:spcPct val="20000"/>
        </a:spcBef>
        <a:buClr>
          <a:srgbClr val="EA6C38"/>
        </a:buClr>
        <a:buFont typeface="Arial" pitchFamily="34" charset="0"/>
        <a:buChar char="•"/>
        <a:defRPr sz="1800" kern="1200">
          <a:solidFill>
            <a:srgbClr val="3C393B"/>
          </a:solidFill>
          <a:latin typeface="+mn-lt"/>
          <a:ea typeface="+mn-ea"/>
          <a:cs typeface="+mn-cs"/>
        </a:defRPr>
      </a:lvl3pPr>
      <a:lvl4pPr marL="985838" indent="-228600" algn="l" defTabSz="914400" rtl="0" eaLnBrk="1" latinLnBrk="0" hangingPunct="1">
        <a:spcBef>
          <a:spcPct val="20000"/>
        </a:spcBef>
        <a:buClr>
          <a:srgbClr val="EA6C38"/>
        </a:buClr>
        <a:buFont typeface="Arial" pitchFamily="34" charset="0"/>
        <a:buChar char="•"/>
        <a:tabLst/>
        <a:defRPr sz="1600" kern="1200">
          <a:solidFill>
            <a:srgbClr val="3C393B"/>
          </a:solidFill>
          <a:latin typeface="+mn-lt"/>
          <a:ea typeface="+mn-ea"/>
          <a:cs typeface="+mn-cs"/>
        </a:defRPr>
      </a:lvl4pPr>
      <a:lvl5pPr marL="1258888" indent="-228600" algn="l" defTabSz="914400" rtl="0" eaLnBrk="1" latinLnBrk="0" hangingPunct="1">
        <a:spcBef>
          <a:spcPct val="20000"/>
        </a:spcBef>
        <a:buClr>
          <a:srgbClr val="EA6C38"/>
        </a:buClr>
        <a:buFont typeface="Arial" pitchFamily="34" charset="0"/>
        <a:buChar char="•"/>
        <a:defRPr sz="1400" kern="1200" baseline="0">
          <a:solidFill>
            <a:srgbClr val="3C393B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4.png"/><Relationship Id="rId7" Type="http://schemas.openxmlformats.org/officeDocument/2006/relationships/image" Target="../media/image15.jpeg"/><Relationship Id="rId2" Type="http://schemas.openxmlformats.org/officeDocument/2006/relationships/hyperlink" Target="http://www.cs.jhu.edu/~cis/cista/445/Lectures/Robodoc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nytimes.com/2003/03/08/business/company-news-acquisition-unites-rival-surgical-robot-manufacturer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5.png"/><Relationship Id="rId7" Type="http://schemas.openxmlformats.org/officeDocument/2006/relationships/image" Target="../media/image30.png"/><Relationship Id="rId12" Type="http://schemas.openxmlformats.org/officeDocument/2006/relationships/image" Target="../media/image3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24.jpeg"/><Relationship Id="rId5" Type="http://schemas.openxmlformats.org/officeDocument/2006/relationships/image" Target="../media/image7.jpeg"/><Relationship Id="rId10" Type="http://schemas.openxmlformats.org/officeDocument/2006/relationships/image" Target="../media/image20.wmf"/><Relationship Id="rId4" Type="http://schemas.openxmlformats.org/officeDocument/2006/relationships/image" Target="../media/image6.jpeg"/><Relationship Id="rId9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44.jpeg"/><Relationship Id="rId7" Type="http://schemas.openxmlformats.org/officeDocument/2006/relationships/image" Target="../media/image48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11" Type="http://schemas.openxmlformats.org/officeDocument/2006/relationships/image" Target="../media/image52.jpeg"/><Relationship Id="rId5" Type="http://schemas.openxmlformats.org/officeDocument/2006/relationships/image" Target="../media/image46.wmf"/><Relationship Id="rId10" Type="http://schemas.openxmlformats.org/officeDocument/2006/relationships/image" Target="../media/image51.jpeg"/><Relationship Id="rId4" Type="http://schemas.openxmlformats.org/officeDocument/2006/relationships/image" Target="../media/image45.jpeg"/><Relationship Id="rId9" Type="http://schemas.openxmlformats.org/officeDocument/2006/relationships/image" Target="../media/image5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ldrobotics.org/uploads/tx_zeifr/Charts_IFR__30_August_2012.pdf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ldrobotics.org/uploads/tx_zeifr/Charts_IFR__30_August_2012.pdf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hyperlink" Target="http://www.youtube.com/watch?v=rP25mga2x8M" TargetMode="External"/><Relationship Id="rId4" Type="http://schemas.openxmlformats.org/officeDocument/2006/relationships/image" Target="../media/image5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image" Target="../media/image59.png"/><Relationship Id="rId7" Type="http://schemas.openxmlformats.org/officeDocument/2006/relationships/image" Target="../media/image7.jpeg"/><Relationship Id="rId2" Type="http://schemas.openxmlformats.org/officeDocument/2006/relationships/image" Target="../media/image5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23.jpeg"/><Relationship Id="rId4" Type="http://schemas.openxmlformats.org/officeDocument/2006/relationships/image" Target="../media/image60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wmf"/><Relationship Id="rId2" Type="http://schemas.openxmlformats.org/officeDocument/2006/relationships/image" Target="../media/image6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jpeg"/><Relationship Id="rId5" Type="http://schemas.openxmlformats.org/officeDocument/2006/relationships/image" Target="../media/image69.png"/><Relationship Id="rId4" Type="http://schemas.openxmlformats.org/officeDocument/2006/relationships/image" Target="../media/image68.emf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w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3" Type="http://schemas.openxmlformats.org/officeDocument/2006/relationships/image" Target="../media/image76.jpeg"/><Relationship Id="rId7" Type="http://schemas.openxmlformats.org/officeDocument/2006/relationships/image" Target="../media/image80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jpeg"/><Relationship Id="rId5" Type="http://schemas.openxmlformats.org/officeDocument/2006/relationships/image" Target="../media/image78.png"/><Relationship Id="rId4" Type="http://schemas.openxmlformats.org/officeDocument/2006/relationships/image" Target="../media/image77.jpeg"/><Relationship Id="rId9" Type="http://schemas.openxmlformats.org/officeDocument/2006/relationships/image" Target="../media/image65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88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87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3.mp4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9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9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microsoft.com/office/2007/relationships/media" Target="../media/media7.wmv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6.wmv"/><Relationship Id="rId1" Type="http://schemas.microsoft.com/office/2007/relationships/media" Target="../media/media6.wmv"/><Relationship Id="rId6" Type="http://schemas.openxmlformats.org/officeDocument/2006/relationships/video" Target="../media/media8.wmv"/><Relationship Id="rId5" Type="http://schemas.microsoft.com/office/2007/relationships/media" Target="../media/media8.wmv"/><Relationship Id="rId10" Type="http://schemas.openxmlformats.org/officeDocument/2006/relationships/image" Target="../media/image105.png"/><Relationship Id="rId4" Type="http://schemas.openxmlformats.org/officeDocument/2006/relationships/video" Target="../media/media7.wmv"/><Relationship Id="rId9" Type="http://schemas.openxmlformats.org/officeDocument/2006/relationships/image" Target="../media/image10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_rels/slide49.xml.rels><?xml version="1.0" encoding="UTF-8" standalone="yes"?>
<Relationships xmlns="http://schemas.openxmlformats.org/package/2006/relationships"><Relationship Id="rId3" Type="http://schemas.microsoft.com/office/2007/relationships/media" Target="../media/media10.wmv"/><Relationship Id="rId7" Type="http://schemas.openxmlformats.org/officeDocument/2006/relationships/image" Target="../media/image112.png"/><Relationship Id="rId2" Type="http://schemas.openxmlformats.org/officeDocument/2006/relationships/video" Target="../media/media9.wmv"/><Relationship Id="rId1" Type="http://schemas.microsoft.com/office/2007/relationships/media" Target="../media/media9.wmv"/><Relationship Id="rId6" Type="http://schemas.openxmlformats.org/officeDocument/2006/relationships/image" Target="../media/image111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10.wmv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3" Type="http://schemas.microsoft.com/office/2007/relationships/media" Target="../media/media12.wmv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11.wmv"/><Relationship Id="rId1" Type="http://schemas.microsoft.com/office/2007/relationships/media" Target="../media/media11.wmv"/><Relationship Id="rId6" Type="http://schemas.openxmlformats.org/officeDocument/2006/relationships/video" Target="../media/media13.wmv"/><Relationship Id="rId5" Type="http://schemas.microsoft.com/office/2007/relationships/media" Target="../media/media13.wmv"/><Relationship Id="rId10" Type="http://schemas.openxmlformats.org/officeDocument/2006/relationships/image" Target="../media/image115.png"/><Relationship Id="rId4" Type="http://schemas.openxmlformats.org/officeDocument/2006/relationships/video" Target="../media/media12.wmv"/><Relationship Id="rId9" Type="http://schemas.openxmlformats.org/officeDocument/2006/relationships/image" Target="../media/image114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3" Type="http://schemas.microsoft.com/office/2007/relationships/media" Target="../media/media15.wmv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14.wmv"/><Relationship Id="rId1" Type="http://schemas.microsoft.com/office/2007/relationships/media" Target="../media/media14.wmv"/><Relationship Id="rId6" Type="http://schemas.openxmlformats.org/officeDocument/2006/relationships/video" Target="../media/media16.wmv"/><Relationship Id="rId5" Type="http://schemas.microsoft.com/office/2007/relationships/media" Target="../media/media16.wmv"/><Relationship Id="rId10" Type="http://schemas.openxmlformats.org/officeDocument/2006/relationships/image" Target="../media/image118.png"/><Relationship Id="rId4" Type="http://schemas.openxmlformats.org/officeDocument/2006/relationships/video" Target="../media/media15.wmv"/><Relationship Id="rId9" Type="http://schemas.openxmlformats.org/officeDocument/2006/relationships/image" Target="../media/image117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7.wmv"/><Relationship Id="rId1" Type="http://schemas.microsoft.com/office/2007/relationships/media" Target="../media/media17.wmv"/><Relationship Id="rId4" Type="http://schemas.openxmlformats.org/officeDocument/2006/relationships/image" Target="../media/image120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6" Type="http://schemas.openxmlformats.org/officeDocument/2006/relationships/image" Target="../media/image123.png"/><Relationship Id="rId5" Type="http://schemas.openxmlformats.org/officeDocument/2006/relationships/image" Target="../media/image122.png"/><Relationship Id="rId4" Type="http://schemas.openxmlformats.org/officeDocument/2006/relationships/image" Target="../media/image121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9.wmv"/><Relationship Id="rId1" Type="http://schemas.openxmlformats.org/officeDocument/2006/relationships/video" Target="NULL" TargetMode="External"/><Relationship Id="rId4" Type="http://schemas.openxmlformats.org/officeDocument/2006/relationships/image" Target="../media/image124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8.pn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0.wmv"/><Relationship Id="rId1" Type="http://schemas.microsoft.com/office/2007/relationships/media" Target="../media/media20.wmv"/><Relationship Id="rId4" Type="http://schemas.openxmlformats.org/officeDocument/2006/relationships/image" Target="../media/image130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3.pn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BE" dirty="0" err="1" smtClean="0"/>
              <a:t>Robotics</a:t>
            </a:r>
            <a:r>
              <a:rPr lang="fr-BE" dirty="0" smtClean="0"/>
              <a:t> </a:t>
            </a:r>
            <a:r>
              <a:rPr lang="fr-BE" b="1" dirty="0" smtClean="0"/>
              <a:t>for </a:t>
            </a:r>
            <a:r>
              <a:rPr lang="fr-BE" dirty="0" err="1" smtClean="0"/>
              <a:t>surgery</a:t>
            </a:r>
            <a:endParaRPr lang="fr-BE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593304"/>
          </a:xfrm>
        </p:spPr>
        <p:txBody>
          <a:bodyPr>
            <a:normAutofit/>
          </a:bodyPr>
          <a:lstStyle/>
          <a:p>
            <a:r>
              <a:rPr lang="fr-BE" b="1" dirty="0" smtClean="0">
                <a:solidFill>
                  <a:srgbClr val="EA6C38"/>
                </a:solidFill>
              </a:rPr>
              <a:t>Benoît HERMAN</a:t>
            </a:r>
          </a:p>
          <a:p>
            <a:endParaRPr lang="fr-BE" dirty="0" smtClean="0"/>
          </a:p>
          <a:p>
            <a:endParaRPr lang="fr-BE" dirty="0"/>
          </a:p>
          <a:p>
            <a:r>
              <a:rPr lang="fr-BE" dirty="0" err="1" smtClean="0">
                <a:solidFill>
                  <a:srgbClr val="EA6C38"/>
                </a:solidFill>
              </a:rPr>
              <a:t>December</a:t>
            </a:r>
            <a:r>
              <a:rPr lang="fr-BE" dirty="0" smtClean="0">
                <a:solidFill>
                  <a:srgbClr val="EA6C38"/>
                </a:solidFill>
              </a:rPr>
              <a:t> 2</a:t>
            </a:r>
            <a:r>
              <a:rPr lang="fr-BE" baseline="30000" dirty="0" smtClean="0">
                <a:solidFill>
                  <a:srgbClr val="EA6C38"/>
                </a:solidFill>
              </a:rPr>
              <a:t>nd</a:t>
            </a:r>
            <a:r>
              <a:rPr lang="fr-BE" dirty="0" smtClean="0">
                <a:solidFill>
                  <a:srgbClr val="EA6C38"/>
                </a:solidFill>
              </a:rPr>
              <a:t>, 2015</a:t>
            </a:r>
            <a:endParaRPr lang="fr-BE" dirty="0">
              <a:solidFill>
                <a:srgbClr val="EA6C3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45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Quelques chiffres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 smtClean="0"/>
              <a:t>Une brève histoire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</a:t>
            </a:fld>
            <a:endParaRPr lang="fr-BE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0818" y="1488410"/>
            <a:ext cx="5501640" cy="4259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oneTexte 8"/>
          <p:cNvSpPr txBox="1"/>
          <p:nvPr/>
        </p:nvSpPr>
        <p:spPr>
          <a:xfrm>
            <a:off x="1744556" y="5845914"/>
            <a:ext cx="49341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err="1" smtClean="0">
                <a:solidFill>
                  <a:srgbClr val="3C393B"/>
                </a:solidFill>
              </a:rPr>
              <a:t>PubMed</a:t>
            </a:r>
            <a:r>
              <a:rPr lang="fr-BE" dirty="0" smtClean="0">
                <a:solidFill>
                  <a:srgbClr val="3C393B"/>
                </a:solidFill>
              </a:rPr>
              <a:t>: « robot » OR « </a:t>
            </a:r>
            <a:r>
              <a:rPr lang="fr-BE" dirty="0" err="1" smtClean="0">
                <a:solidFill>
                  <a:srgbClr val="3C393B"/>
                </a:solidFill>
              </a:rPr>
              <a:t>robotic</a:t>
            </a:r>
            <a:r>
              <a:rPr lang="fr-BE" dirty="0" smtClean="0">
                <a:solidFill>
                  <a:srgbClr val="3C393B"/>
                </a:solidFill>
              </a:rPr>
              <a:t> » [Hockstein2007]</a:t>
            </a:r>
            <a:endParaRPr lang="fr-BE" dirty="0">
              <a:solidFill>
                <a:srgbClr val="3C393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63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Quelques chiffres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972233" y="5845914"/>
            <a:ext cx="6478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err="1" smtClean="0">
                <a:solidFill>
                  <a:srgbClr val="3C393B"/>
                </a:solidFill>
              </a:rPr>
              <a:t>PubMed</a:t>
            </a:r>
            <a:r>
              <a:rPr lang="fr-BE" dirty="0" smtClean="0">
                <a:solidFill>
                  <a:srgbClr val="3C393B"/>
                </a:solidFill>
              </a:rPr>
              <a:t> et IEEE </a:t>
            </a:r>
            <a:r>
              <a:rPr lang="fr-BE" dirty="0" err="1" smtClean="0">
                <a:solidFill>
                  <a:srgbClr val="3C393B"/>
                </a:solidFill>
              </a:rPr>
              <a:t>Xplore</a:t>
            </a:r>
            <a:r>
              <a:rPr lang="fr-BE" dirty="0" smtClean="0">
                <a:solidFill>
                  <a:srgbClr val="3C393B"/>
                </a:solidFill>
              </a:rPr>
              <a:t>: « </a:t>
            </a:r>
            <a:r>
              <a:rPr lang="fr-BE" dirty="0" err="1" smtClean="0">
                <a:solidFill>
                  <a:srgbClr val="3C393B"/>
                </a:solidFill>
              </a:rPr>
              <a:t>surgery</a:t>
            </a:r>
            <a:r>
              <a:rPr lang="fr-BE" dirty="0" smtClean="0">
                <a:solidFill>
                  <a:srgbClr val="3C393B"/>
                </a:solidFill>
              </a:rPr>
              <a:t> » AND « </a:t>
            </a:r>
            <a:r>
              <a:rPr lang="fr-BE" dirty="0" err="1" smtClean="0">
                <a:solidFill>
                  <a:srgbClr val="3C393B"/>
                </a:solidFill>
              </a:rPr>
              <a:t>robotics</a:t>
            </a:r>
            <a:r>
              <a:rPr lang="fr-BE" dirty="0" smtClean="0">
                <a:solidFill>
                  <a:srgbClr val="3C393B"/>
                </a:solidFill>
              </a:rPr>
              <a:t> » [Marcus2013]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0544" y="1308204"/>
            <a:ext cx="4366260" cy="4537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472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Ellipse 15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7" name="ZoneTexte 16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8" name="ZoneTexte 17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err="1" smtClean="0"/>
              <a:t>Neuromate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3517776" y="6215246"/>
            <a:ext cx="1309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smtClean="0">
                <a:solidFill>
                  <a:srgbClr val="3C393B"/>
                </a:solidFill>
              </a:rPr>
              <a:t>[Kwoh1988]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oneTexte 13"/>
          <p:cNvSpPr txBox="1"/>
          <p:nvPr/>
        </p:nvSpPr>
        <p:spPr>
          <a:xfrm>
            <a:off x="2638635" y="1988840"/>
            <a:ext cx="5410777" cy="646331"/>
          </a:xfrm>
          <a:prstGeom prst="rect">
            <a:avLst/>
          </a:prstGeom>
          <a:solidFill>
            <a:srgbClr val="FDF7E3"/>
          </a:solidFill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1985 – </a:t>
            </a:r>
            <a:r>
              <a:rPr lang="fr-BE" b="1" dirty="0" err="1" smtClean="0">
                <a:solidFill>
                  <a:srgbClr val="3C393B"/>
                </a:solidFill>
              </a:rPr>
              <a:t>Neuromate</a:t>
            </a:r>
            <a:r>
              <a:rPr lang="fr-BE" b="1" dirty="0" smtClean="0">
                <a:solidFill>
                  <a:srgbClr val="3C393B"/>
                </a:solidFill>
              </a:rPr>
              <a:t> </a:t>
            </a:r>
            <a:r>
              <a:rPr lang="fr-BE" dirty="0" smtClean="0">
                <a:solidFill>
                  <a:srgbClr val="3C393B"/>
                </a:solidFill>
              </a:rPr>
              <a:t>(</a:t>
            </a:r>
            <a:r>
              <a:rPr lang="fr-BE" dirty="0" err="1" smtClean="0">
                <a:solidFill>
                  <a:srgbClr val="3C393B"/>
                </a:solidFill>
              </a:rPr>
              <a:t>Integrated</a:t>
            </a:r>
            <a:r>
              <a:rPr lang="fr-BE" dirty="0" smtClean="0">
                <a:solidFill>
                  <a:srgbClr val="3C393B"/>
                </a:solidFill>
              </a:rPr>
              <a:t> </a:t>
            </a:r>
            <a:r>
              <a:rPr lang="fr-BE" dirty="0" err="1" smtClean="0">
                <a:solidFill>
                  <a:srgbClr val="3C393B"/>
                </a:solidFill>
              </a:rPr>
              <a:t>Surgical</a:t>
            </a:r>
            <a:r>
              <a:rPr lang="fr-BE" dirty="0" smtClean="0">
                <a:solidFill>
                  <a:srgbClr val="3C393B"/>
                </a:solidFill>
              </a:rPr>
              <a:t> </a:t>
            </a:r>
            <a:r>
              <a:rPr lang="fr-BE" dirty="0" err="1" smtClean="0">
                <a:solidFill>
                  <a:srgbClr val="3C393B"/>
                </a:solidFill>
              </a:rPr>
              <a:t>Systems</a:t>
            </a:r>
            <a:r>
              <a:rPr lang="fr-BE" dirty="0" smtClean="0">
                <a:solidFill>
                  <a:srgbClr val="3C393B"/>
                </a:solidFill>
              </a:rPr>
              <a:t>)</a:t>
            </a:r>
          </a:p>
          <a:p>
            <a:pPr algn="ctr"/>
            <a:r>
              <a:rPr lang="fr-BE" dirty="0" smtClean="0">
                <a:solidFill>
                  <a:srgbClr val="3C393B"/>
                </a:solidFill>
              </a:rPr>
              <a:t>Biopsie cérébrale stéréotaxique avec un robot « passif »</a:t>
            </a:r>
            <a:endParaRPr lang="fr-BE" dirty="0">
              <a:solidFill>
                <a:srgbClr val="3C393B"/>
              </a:solidFill>
            </a:endParaRPr>
          </a:p>
        </p:txBody>
      </p:sp>
      <p:grpSp>
        <p:nvGrpSpPr>
          <p:cNvPr id="11" name="Groupe 10"/>
          <p:cNvGrpSpPr/>
          <p:nvPr/>
        </p:nvGrpSpPr>
        <p:grpSpPr>
          <a:xfrm>
            <a:off x="4211638" y="2631885"/>
            <a:ext cx="2831227" cy="1274457"/>
            <a:chOff x="3491880" y="3467541"/>
            <a:chExt cx="3343275" cy="1504952"/>
          </a:xfrm>
        </p:grpSpPr>
        <p:pic>
          <p:nvPicPr>
            <p:cNvPr id="1028" name="Picture 4" descr="http://www.surgetics.org/fr/public/images/neuro_p1_16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9255" y="3467542"/>
              <a:ext cx="1485900" cy="1504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http://www.surgetics.org/fr/public/images/neuro_p1_15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3467541"/>
              <a:ext cx="1857375" cy="1504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8" name="Picture 14" descr="http://www.futura-sciences.com/uploads/RTEmagicP_Renishaw_neuromate_surgical_robot_txdam20315_07b6d2.jpg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579" y="3872635"/>
            <a:ext cx="2693099" cy="248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1.bp.blogspot.com/_IjycmXREkRQ/TQALhfkdwII/AAAAAAAADSY/aEGjEBffozQ/s1600/Puma%2B50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484" y="3833291"/>
            <a:ext cx="2406766" cy="227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4998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/>
      <p:bldP spid="18" grpId="0"/>
      <p:bldP spid="9" grpId="0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Ellipse 17"/>
          <p:cNvSpPr/>
          <p:nvPr/>
        </p:nvSpPr>
        <p:spPr>
          <a:xfrm>
            <a:off x="1893298" y="5240465"/>
            <a:ext cx="144000" cy="158418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9" name="ZoneTexte 18"/>
          <p:cNvSpPr txBox="1"/>
          <p:nvPr/>
        </p:nvSpPr>
        <p:spPr>
          <a:xfrm>
            <a:off x="1111370" y="51072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0" name="ZoneTexte 19"/>
          <p:cNvSpPr txBox="1"/>
          <p:nvPr/>
        </p:nvSpPr>
        <p:spPr>
          <a:xfrm>
            <a:off x="2174212" y="5107260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Probot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err="1" smtClean="0"/>
              <a:t>Probot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2188546" y="6215246"/>
            <a:ext cx="396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smtClean="0">
                <a:solidFill>
                  <a:srgbClr val="3C393B"/>
                </a:solidFill>
              </a:rPr>
              <a:t>[Davies1991] – illustrations [Cleary2001]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oneTexte 13"/>
          <p:cNvSpPr txBox="1"/>
          <p:nvPr/>
        </p:nvSpPr>
        <p:spPr>
          <a:xfrm>
            <a:off x="3154519" y="1988840"/>
            <a:ext cx="4379019" cy="646331"/>
          </a:xfrm>
          <a:prstGeom prst="rect">
            <a:avLst/>
          </a:prstGeom>
          <a:solidFill>
            <a:srgbClr val="FDF7E3"/>
          </a:solidFill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1988 – </a:t>
            </a:r>
            <a:r>
              <a:rPr lang="fr-BE" b="1" dirty="0" err="1" smtClean="0">
                <a:solidFill>
                  <a:srgbClr val="3C393B"/>
                </a:solidFill>
              </a:rPr>
              <a:t>Probot</a:t>
            </a:r>
            <a:r>
              <a:rPr lang="fr-BE" b="1" dirty="0" smtClean="0">
                <a:solidFill>
                  <a:srgbClr val="3C393B"/>
                </a:solidFill>
              </a:rPr>
              <a:t> </a:t>
            </a:r>
            <a:r>
              <a:rPr lang="fr-BE" dirty="0" smtClean="0">
                <a:solidFill>
                  <a:srgbClr val="3C393B"/>
                </a:solidFill>
              </a:rPr>
              <a:t>(Imperial </a:t>
            </a:r>
            <a:r>
              <a:rPr lang="fr-BE" dirty="0" err="1" smtClean="0">
                <a:solidFill>
                  <a:srgbClr val="3C393B"/>
                </a:solidFill>
              </a:rPr>
              <a:t>College</a:t>
            </a:r>
            <a:r>
              <a:rPr lang="fr-BE" dirty="0" smtClean="0">
                <a:solidFill>
                  <a:srgbClr val="3C393B"/>
                </a:solidFill>
              </a:rPr>
              <a:t>)</a:t>
            </a:r>
          </a:p>
          <a:p>
            <a:pPr algn="ctr"/>
            <a:r>
              <a:rPr lang="fr-BE" dirty="0" smtClean="0">
                <a:solidFill>
                  <a:srgbClr val="3C393B"/>
                </a:solidFill>
              </a:rPr>
              <a:t>Prostatectomie par un robot </a:t>
            </a:r>
            <a:r>
              <a:rPr lang="fr-BE" dirty="0" err="1" smtClean="0">
                <a:solidFill>
                  <a:srgbClr val="3C393B"/>
                </a:solidFill>
              </a:rPr>
              <a:t>pré-programmé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ZoneTexte 15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907" y="2731846"/>
            <a:ext cx="2316838" cy="3433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745" y="3765436"/>
            <a:ext cx="3127488" cy="2399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97189"/>
            <a:ext cx="2527379" cy="2068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3814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lipse 20"/>
          <p:cNvSpPr/>
          <p:nvPr/>
        </p:nvSpPr>
        <p:spPr>
          <a:xfrm>
            <a:off x="2541370" y="47852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2" name="ZoneTexte 21"/>
          <p:cNvSpPr txBox="1"/>
          <p:nvPr/>
        </p:nvSpPr>
        <p:spPr>
          <a:xfrm>
            <a:off x="1759442" y="46632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1992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3" name="ZoneTexte 22"/>
          <p:cNvSpPr txBox="1"/>
          <p:nvPr/>
        </p:nvSpPr>
        <p:spPr>
          <a:xfrm>
            <a:off x="2822284" y="4663296"/>
            <a:ext cx="115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ROBODOC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ROBODOC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6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43428" y="6215246"/>
            <a:ext cx="8258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smtClean="0">
                <a:solidFill>
                  <a:srgbClr val="3C393B"/>
                </a:solidFill>
              </a:rPr>
              <a:t>[Paul1992] </a:t>
            </a:r>
            <a:r>
              <a:rPr lang="fr-BE" dirty="0">
                <a:solidFill>
                  <a:srgbClr val="3C393B"/>
                </a:solidFill>
              </a:rPr>
              <a:t>– illustrations </a:t>
            </a:r>
            <a:r>
              <a:rPr lang="fr-BE" dirty="0">
                <a:solidFill>
                  <a:srgbClr val="3C393B"/>
                </a:solidFill>
                <a:hlinkClick r:id="rId2"/>
              </a:rPr>
              <a:t>http://www.cs.jhu.edu/~</a:t>
            </a:r>
            <a:r>
              <a:rPr lang="fr-BE" dirty="0" smtClean="0">
                <a:solidFill>
                  <a:srgbClr val="3C393B"/>
                </a:solidFill>
                <a:hlinkClick r:id="rId2"/>
              </a:rPr>
              <a:t>cis/cista/445/Lectures/Robodoc.pdf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llipse 2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ZoneTexte 10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3" name="ZoneTexte 12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1893298" y="5240465"/>
            <a:ext cx="144000" cy="158418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ZoneTexte 15"/>
          <p:cNvSpPr txBox="1"/>
          <p:nvPr/>
        </p:nvSpPr>
        <p:spPr>
          <a:xfrm>
            <a:off x="1111370" y="51072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2174212" y="5107260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Probot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5" name="ZoneTexte 34"/>
          <p:cNvSpPr txBox="1"/>
          <p:nvPr/>
        </p:nvSpPr>
        <p:spPr>
          <a:xfrm>
            <a:off x="2859174" y="1988840"/>
            <a:ext cx="4969694" cy="646331"/>
          </a:xfrm>
          <a:prstGeom prst="rect">
            <a:avLst/>
          </a:prstGeom>
          <a:solidFill>
            <a:srgbClr val="FDF7E3"/>
          </a:solidFill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1992 – ROBODOC </a:t>
            </a:r>
            <a:r>
              <a:rPr lang="fr-BE" dirty="0" smtClean="0">
                <a:solidFill>
                  <a:srgbClr val="3C393B"/>
                </a:solidFill>
              </a:rPr>
              <a:t>(IBM </a:t>
            </a:r>
            <a:r>
              <a:rPr lang="fr-BE" dirty="0" err="1" smtClean="0">
                <a:solidFill>
                  <a:srgbClr val="3C393B"/>
                </a:solidFill>
              </a:rPr>
              <a:t>Research</a:t>
            </a:r>
            <a:r>
              <a:rPr lang="fr-BE" dirty="0" smtClean="0">
                <a:solidFill>
                  <a:srgbClr val="3C393B"/>
                </a:solidFill>
              </a:rPr>
              <a:t> </a:t>
            </a:r>
            <a:r>
              <a:rPr lang="fr-BE" dirty="0" smtClean="0">
                <a:solidFill>
                  <a:srgbClr val="3C393B"/>
                </a:solidFill>
                <a:sym typeface="Wingdings" pitchFamily="2" charset="2"/>
              </a:rPr>
              <a:t> ISS</a:t>
            </a:r>
            <a:r>
              <a:rPr lang="fr-BE" dirty="0" smtClean="0">
                <a:solidFill>
                  <a:srgbClr val="3C393B"/>
                </a:solidFill>
              </a:rPr>
              <a:t>)</a:t>
            </a:r>
          </a:p>
          <a:p>
            <a:pPr algn="ctr"/>
            <a:r>
              <a:rPr lang="fr-BE" dirty="0" smtClean="0">
                <a:solidFill>
                  <a:srgbClr val="3C393B"/>
                </a:solidFill>
              </a:rPr>
              <a:t>Usinage autonome de tête fémorale (arthroplastie)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75" y="4427945"/>
            <a:ext cx="2151885" cy="17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894" y="4106294"/>
            <a:ext cx="2016691" cy="2016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42" b="-1235"/>
          <a:stretch/>
        </p:blipFill>
        <p:spPr bwMode="auto">
          <a:xfrm>
            <a:off x="5220072" y="3009900"/>
            <a:ext cx="2752678" cy="3205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215" y="2740707"/>
            <a:ext cx="1769895" cy="1296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6308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Ellipse 21"/>
          <p:cNvSpPr/>
          <p:nvPr/>
        </p:nvSpPr>
        <p:spPr>
          <a:xfrm>
            <a:off x="3179282" y="431166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3" name="ZoneTexte 22"/>
          <p:cNvSpPr txBox="1"/>
          <p:nvPr/>
        </p:nvSpPr>
        <p:spPr>
          <a:xfrm>
            <a:off x="2397354" y="41897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1994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4" name="ZoneTexte 23"/>
          <p:cNvSpPr txBox="1"/>
          <p:nvPr/>
        </p:nvSpPr>
        <p:spPr>
          <a:xfrm>
            <a:off x="3460196" y="4189720"/>
            <a:ext cx="804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AESOP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AESOP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7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3442435" y="6215246"/>
            <a:ext cx="1460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smtClean="0">
                <a:solidFill>
                  <a:srgbClr val="3C393B"/>
                </a:solidFill>
              </a:rPr>
              <a:t>[</a:t>
            </a:r>
            <a:r>
              <a:rPr lang="fr-BE" dirty="0">
                <a:solidFill>
                  <a:srgbClr val="3C393B"/>
                </a:solidFill>
              </a:rPr>
              <a:t>Sackier1994]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llipse 2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ZoneTexte 10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3" name="ZoneTexte 12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1893298" y="5240465"/>
            <a:ext cx="144000" cy="158418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ZoneTexte 15"/>
          <p:cNvSpPr txBox="1"/>
          <p:nvPr/>
        </p:nvSpPr>
        <p:spPr>
          <a:xfrm>
            <a:off x="1111370" y="51072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2174212" y="5107260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Probot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8" name="Ellipse 17"/>
          <p:cNvSpPr/>
          <p:nvPr/>
        </p:nvSpPr>
        <p:spPr>
          <a:xfrm>
            <a:off x="2541370" y="47852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9" name="ZoneTexte 18"/>
          <p:cNvSpPr txBox="1"/>
          <p:nvPr/>
        </p:nvSpPr>
        <p:spPr>
          <a:xfrm>
            <a:off x="1759442" y="46632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1992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0" name="ZoneTexte 19"/>
          <p:cNvSpPr txBox="1"/>
          <p:nvPr/>
        </p:nvSpPr>
        <p:spPr>
          <a:xfrm>
            <a:off x="2822284" y="4663296"/>
            <a:ext cx="115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ROBODOC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4" name="ZoneTexte 33"/>
          <p:cNvSpPr txBox="1"/>
          <p:nvPr/>
        </p:nvSpPr>
        <p:spPr>
          <a:xfrm>
            <a:off x="3488673" y="1988840"/>
            <a:ext cx="3710696" cy="646331"/>
          </a:xfrm>
          <a:prstGeom prst="rect">
            <a:avLst/>
          </a:prstGeom>
          <a:solidFill>
            <a:srgbClr val="FDF7E3"/>
          </a:solidFill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1994 – AESOP </a:t>
            </a:r>
            <a:r>
              <a:rPr lang="fr-BE" dirty="0" smtClean="0">
                <a:solidFill>
                  <a:srgbClr val="3C393B"/>
                </a:solidFill>
              </a:rPr>
              <a:t>(Computer Motion)</a:t>
            </a:r>
          </a:p>
          <a:p>
            <a:pPr algn="ctr"/>
            <a:r>
              <a:rPr lang="fr-BE" dirty="0" smtClean="0">
                <a:solidFill>
                  <a:srgbClr val="3C393B"/>
                </a:solidFill>
              </a:rPr>
              <a:t>Porte-endoscope à commande vocale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5122" name="Picture 2" descr="D:\Documents\Recherche\Articles\Robots médicaux\Robots - systèmes existants\AESOP\AESO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314" y="3796739"/>
            <a:ext cx="1741584" cy="2419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AESOP_OR2o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905" y="2804305"/>
            <a:ext cx="2917020" cy="340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72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Ellipse 23"/>
          <p:cNvSpPr/>
          <p:nvPr/>
        </p:nvSpPr>
        <p:spPr>
          <a:xfrm>
            <a:off x="3901652" y="3766964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5" name="ZoneTexte 24"/>
          <p:cNvSpPr txBox="1"/>
          <p:nvPr/>
        </p:nvSpPr>
        <p:spPr>
          <a:xfrm>
            <a:off x="3119724" y="364502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1997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6" name="ZoneTexte 25"/>
          <p:cNvSpPr txBox="1"/>
          <p:nvPr/>
        </p:nvSpPr>
        <p:spPr>
          <a:xfrm>
            <a:off x="4182566" y="3645024"/>
            <a:ext cx="615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Zeus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Zeus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8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3416854" y="6215246"/>
            <a:ext cx="1511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smtClean="0">
                <a:solidFill>
                  <a:srgbClr val="3C393B"/>
                </a:solidFill>
              </a:rPr>
              <a:t>[Falcone1999]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llipse 2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ZoneTexte 10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3" name="ZoneTexte 12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1893298" y="5240465"/>
            <a:ext cx="144000" cy="158418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ZoneTexte 15"/>
          <p:cNvSpPr txBox="1"/>
          <p:nvPr/>
        </p:nvSpPr>
        <p:spPr>
          <a:xfrm>
            <a:off x="1111370" y="51072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2174212" y="5107260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Probot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8" name="Ellipse 17"/>
          <p:cNvSpPr/>
          <p:nvPr/>
        </p:nvSpPr>
        <p:spPr>
          <a:xfrm>
            <a:off x="2541370" y="47852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9" name="ZoneTexte 18"/>
          <p:cNvSpPr txBox="1"/>
          <p:nvPr/>
        </p:nvSpPr>
        <p:spPr>
          <a:xfrm>
            <a:off x="1759442" y="46632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1992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0" name="ZoneTexte 19"/>
          <p:cNvSpPr txBox="1"/>
          <p:nvPr/>
        </p:nvSpPr>
        <p:spPr>
          <a:xfrm>
            <a:off x="2822284" y="4663296"/>
            <a:ext cx="115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ROBODOC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1" name="Ellipse 20"/>
          <p:cNvSpPr/>
          <p:nvPr/>
        </p:nvSpPr>
        <p:spPr>
          <a:xfrm>
            <a:off x="3179282" y="431166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2" name="ZoneTexte 21"/>
          <p:cNvSpPr txBox="1"/>
          <p:nvPr/>
        </p:nvSpPr>
        <p:spPr>
          <a:xfrm>
            <a:off x="2397354" y="41897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1994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3" name="ZoneTexte 22"/>
          <p:cNvSpPr txBox="1"/>
          <p:nvPr/>
        </p:nvSpPr>
        <p:spPr>
          <a:xfrm>
            <a:off x="3460196" y="4189720"/>
            <a:ext cx="804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AESOP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4" name="ZoneTexte 33"/>
          <p:cNvSpPr txBox="1"/>
          <p:nvPr/>
        </p:nvSpPr>
        <p:spPr>
          <a:xfrm>
            <a:off x="3162403" y="1988840"/>
            <a:ext cx="4363246" cy="646331"/>
          </a:xfrm>
          <a:prstGeom prst="rect">
            <a:avLst/>
          </a:prstGeom>
          <a:solidFill>
            <a:srgbClr val="FDF7E3"/>
          </a:solidFill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1997 – prototype Zeus </a:t>
            </a:r>
            <a:r>
              <a:rPr lang="fr-BE" dirty="0" smtClean="0">
                <a:solidFill>
                  <a:srgbClr val="3C393B"/>
                </a:solidFill>
              </a:rPr>
              <a:t>(Computer Motion)</a:t>
            </a:r>
          </a:p>
          <a:p>
            <a:pPr algn="ctr"/>
            <a:r>
              <a:rPr lang="fr-BE" dirty="0" smtClean="0">
                <a:solidFill>
                  <a:srgbClr val="3C393B"/>
                </a:solidFill>
              </a:rPr>
              <a:t>Système de télé-chirurgie pour laparoscopie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671" y="2587950"/>
            <a:ext cx="4796681" cy="3591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769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Ellipse 28"/>
          <p:cNvSpPr/>
          <p:nvPr/>
        </p:nvSpPr>
        <p:spPr>
          <a:xfrm>
            <a:off x="4645784" y="323152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30" name="ZoneTexte 29"/>
          <p:cNvSpPr txBox="1"/>
          <p:nvPr/>
        </p:nvSpPr>
        <p:spPr>
          <a:xfrm>
            <a:off x="3863856" y="310958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31" name="ZoneTexte 30"/>
          <p:cNvSpPr txBox="1"/>
          <p:nvPr/>
        </p:nvSpPr>
        <p:spPr>
          <a:xfrm>
            <a:off x="4926698" y="3109580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da Vinci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da Vinci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9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3277584" y="6215246"/>
            <a:ext cx="1790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smtClean="0">
                <a:solidFill>
                  <a:srgbClr val="3C393B"/>
                </a:solidFill>
              </a:rPr>
              <a:t>[Carpentier1998]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llipse 2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ZoneTexte 10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3" name="ZoneTexte 12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1893298" y="5240465"/>
            <a:ext cx="144000" cy="158418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ZoneTexte 15"/>
          <p:cNvSpPr txBox="1"/>
          <p:nvPr/>
        </p:nvSpPr>
        <p:spPr>
          <a:xfrm>
            <a:off x="1111370" y="51072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2174212" y="5107260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Probot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8" name="Ellipse 17"/>
          <p:cNvSpPr/>
          <p:nvPr/>
        </p:nvSpPr>
        <p:spPr>
          <a:xfrm>
            <a:off x="2541370" y="47852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9" name="ZoneTexte 18"/>
          <p:cNvSpPr txBox="1"/>
          <p:nvPr/>
        </p:nvSpPr>
        <p:spPr>
          <a:xfrm>
            <a:off x="1759442" y="46632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1992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0" name="ZoneTexte 19"/>
          <p:cNvSpPr txBox="1"/>
          <p:nvPr/>
        </p:nvSpPr>
        <p:spPr>
          <a:xfrm>
            <a:off x="2822284" y="4663296"/>
            <a:ext cx="115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ROBODOC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1" name="Ellipse 20"/>
          <p:cNvSpPr/>
          <p:nvPr/>
        </p:nvSpPr>
        <p:spPr>
          <a:xfrm>
            <a:off x="3179282" y="431166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2" name="ZoneTexte 21"/>
          <p:cNvSpPr txBox="1"/>
          <p:nvPr/>
        </p:nvSpPr>
        <p:spPr>
          <a:xfrm>
            <a:off x="2397354" y="41897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1994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3" name="ZoneTexte 22"/>
          <p:cNvSpPr txBox="1"/>
          <p:nvPr/>
        </p:nvSpPr>
        <p:spPr>
          <a:xfrm>
            <a:off x="3460196" y="4189720"/>
            <a:ext cx="804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AESOP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4" name="Ellipse 23"/>
          <p:cNvSpPr/>
          <p:nvPr/>
        </p:nvSpPr>
        <p:spPr>
          <a:xfrm>
            <a:off x="3901652" y="3766964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5" name="ZoneTexte 24"/>
          <p:cNvSpPr txBox="1"/>
          <p:nvPr/>
        </p:nvSpPr>
        <p:spPr>
          <a:xfrm>
            <a:off x="3119724" y="364502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1997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6" name="ZoneTexte 25"/>
          <p:cNvSpPr txBox="1"/>
          <p:nvPr/>
        </p:nvSpPr>
        <p:spPr>
          <a:xfrm>
            <a:off x="4182566" y="3645024"/>
            <a:ext cx="615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Zeus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4" name="ZoneTexte 33"/>
          <p:cNvSpPr txBox="1"/>
          <p:nvPr/>
        </p:nvSpPr>
        <p:spPr>
          <a:xfrm>
            <a:off x="2577754" y="1988840"/>
            <a:ext cx="5532540" cy="646331"/>
          </a:xfrm>
          <a:prstGeom prst="rect">
            <a:avLst/>
          </a:prstGeom>
          <a:solidFill>
            <a:srgbClr val="FDF7E3"/>
          </a:solidFill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1998 – prototype da Vinci </a:t>
            </a:r>
            <a:r>
              <a:rPr lang="fr-BE" dirty="0" smtClean="0">
                <a:solidFill>
                  <a:srgbClr val="3C393B"/>
                </a:solidFill>
              </a:rPr>
              <a:t>(Intuitive </a:t>
            </a:r>
            <a:r>
              <a:rPr lang="fr-BE" dirty="0" err="1" smtClean="0">
                <a:solidFill>
                  <a:srgbClr val="3C393B"/>
                </a:solidFill>
              </a:rPr>
              <a:t>Surgical</a:t>
            </a:r>
            <a:r>
              <a:rPr lang="fr-BE" dirty="0" smtClean="0">
                <a:solidFill>
                  <a:srgbClr val="3C393B"/>
                </a:solidFill>
              </a:rPr>
              <a:t>)</a:t>
            </a:r>
          </a:p>
          <a:p>
            <a:pPr algn="ctr"/>
            <a:r>
              <a:rPr lang="fr-BE" dirty="0" smtClean="0">
                <a:solidFill>
                  <a:srgbClr val="3C393B"/>
                </a:solidFill>
              </a:rPr>
              <a:t>Pontage coronarien avec système de télé-chirurgie dextre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2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2727227"/>
            <a:ext cx="3888432" cy="3520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23" y="3817061"/>
            <a:ext cx="3530580" cy="2431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301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Ellipse 31"/>
          <p:cNvSpPr/>
          <p:nvPr/>
        </p:nvSpPr>
        <p:spPr>
          <a:xfrm>
            <a:off x="5354632" y="2697872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33" name="ZoneTexte 32"/>
          <p:cNvSpPr txBox="1"/>
          <p:nvPr/>
        </p:nvSpPr>
        <p:spPr>
          <a:xfrm>
            <a:off x="4572704" y="25759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2001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35" name="ZoneTexte 34"/>
          <p:cNvSpPr txBox="1"/>
          <p:nvPr/>
        </p:nvSpPr>
        <p:spPr>
          <a:xfrm>
            <a:off x="5635546" y="2575932"/>
            <a:ext cx="934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Acrobot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err="1" smtClean="0"/>
              <a:t>Acrobot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10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3407040" y="6215246"/>
            <a:ext cx="1531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smtClean="0">
                <a:solidFill>
                  <a:srgbClr val="3C393B"/>
                </a:solidFill>
              </a:rPr>
              <a:t>[</a:t>
            </a:r>
            <a:r>
              <a:rPr lang="fr-BE" dirty="0">
                <a:solidFill>
                  <a:srgbClr val="3C393B"/>
                </a:solidFill>
              </a:rPr>
              <a:t>Jakopec2003]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llipse 2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ZoneTexte 10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3" name="ZoneTexte 12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1893298" y="5240465"/>
            <a:ext cx="144000" cy="158418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ZoneTexte 15"/>
          <p:cNvSpPr txBox="1"/>
          <p:nvPr/>
        </p:nvSpPr>
        <p:spPr>
          <a:xfrm>
            <a:off x="1111370" y="51072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2174212" y="5107260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Probot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8" name="Ellipse 17"/>
          <p:cNvSpPr/>
          <p:nvPr/>
        </p:nvSpPr>
        <p:spPr>
          <a:xfrm>
            <a:off x="2541370" y="47852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9" name="ZoneTexte 18"/>
          <p:cNvSpPr txBox="1"/>
          <p:nvPr/>
        </p:nvSpPr>
        <p:spPr>
          <a:xfrm>
            <a:off x="1759442" y="46632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1992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0" name="ZoneTexte 19"/>
          <p:cNvSpPr txBox="1"/>
          <p:nvPr/>
        </p:nvSpPr>
        <p:spPr>
          <a:xfrm>
            <a:off x="2822284" y="4663296"/>
            <a:ext cx="115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ROBODOC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1" name="Ellipse 20"/>
          <p:cNvSpPr/>
          <p:nvPr/>
        </p:nvSpPr>
        <p:spPr>
          <a:xfrm>
            <a:off x="3179282" y="431166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2" name="ZoneTexte 21"/>
          <p:cNvSpPr txBox="1"/>
          <p:nvPr/>
        </p:nvSpPr>
        <p:spPr>
          <a:xfrm>
            <a:off x="2397354" y="41897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1994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3" name="ZoneTexte 22"/>
          <p:cNvSpPr txBox="1"/>
          <p:nvPr/>
        </p:nvSpPr>
        <p:spPr>
          <a:xfrm>
            <a:off x="3460196" y="4189720"/>
            <a:ext cx="804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AESOP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4" name="Ellipse 23"/>
          <p:cNvSpPr/>
          <p:nvPr/>
        </p:nvSpPr>
        <p:spPr>
          <a:xfrm>
            <a:off x="3901652" y="3766964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5" name="ZoneTexte 24"/>
          <p:cNvSpPr txBox="1"/>
          <p:nvPr/>
        </p:nvSpPr>
        <p:spPr>
          <a:xfrm>
            <a:off x="3119724" y="364502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1997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6" name="ZoneTexte 25"/>
          <p:cNvSpPr txBox="1"/>
          <p:nvPr/>
        </p:nvSpPr>
        <p:spPr>
          <a:xfrm>
            <a:off x="4182566" y="3645024"/>
            <a:ext cx="615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Zeus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4" name="ZoneTexte 33"/>
          <p:cNvSpPr txBox="1"/>
          <p:nvPr/>
        </p:nvSpPr>
        <p:spPr>
          <a:xfrm>
            <a:off x="3458962" y="1988840"/>
            <a:ext cx="3770135" cy="923330"/>
          </a:xfrm>
          <a:prstGeom prst="rect">
            <a:avLst/>
          </a:prstGeom>
          <a:solidFill>
            <a:srgbClr val="FDF7E3"/>
          </a:solidFill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2001 – </a:t>
            </a:r>
            <a:r>
              <a:rPr lang="fr-BE" b="1" dirty="0" err="1" smtClean="0">
                <a:solidFill>
                  <a:srgbClr val="3C393B"/>
                </a:solidFill>
              </a:rPr>
              <a:t>Acrobot</a:t>
            </a:r>
            <a:r>
              <a:rPr lang="fr-BE" b="1" dirty="0" smtClean="0">
                <a:solidFill>
                  <a:srgbClr val="3C393B"/>
                </a:solidFill>
              </a:rPr>
              <a:t> </a:t>
            </a:r>
            <a:r>
              <a:rPr lang="fr-BE" dirty="0" smtClean="0">
                <a:solidFill>
                  <a:srgbClr val="3C393B"/>
                </a:solidFill>
              </a:rPr>
              <a:t>(Imperial </a:t>
            </a:r>
            <a:r>
              <a:rPr lang="fr-BE" dirty="0" err="1" smtClean="0">
                <a:solidFill>
                  <a:srgbClr val="3C393B"/>
                </a:solidFill>
              </a:rPr>
              <a:t>College</a:t>
            </a:r>
            <a:r>
              <a:rPr lang="fr-BE" dirty="0" smtClean="0">
                <a:solidFill>
                  <a:srgbClr val="3C393B"/>
                </a:solidFill>
              </a:rPr>
              <a:t>)</a:t>
            </a:r>
          </a:p>
          <a:p>
            <a:pPr algn="ctr"/>
            <a:r>
              <a:rPr lang="fr-BE" dirty="0" smtClean="0">
                <a:solidFill>
                  <a:srgbClr val="3C393B"/>
                </a:solidFill>
              </a:rPr>
              <a:t>Robot synergique (contraintes actives)</a:t>
            </a:r>
          </a:p>
          <a:p>
            <a:pPr algn="ctr"/>
            <a:r>
              <a:rPr lang="fr-BE" dirty="0" smtClean="0">
                <a:solidFill>
                  <a:srgbClr val="3C393B"/>
                </a:solidFill>
              </a:rPr>
              <a:t>pour arthroplastie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7" name="Ellipse 26"/>
          <p:cNvSpPr/>
          <p:nvPr/>
        </p:nvSpPr>
        <p:spPr>
          <a:xfrm>
            <a:off x="4645784" y="323152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8" name="ZoneTexte 27"/>
          <p:cNvSpPr txBox="1"/>
          <p:nvPr/>
        </p:nvSpPr>
        <p:spPr>
          <a:xfrm>
            <a:off x="3863856" y="310958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9" name="ZoneTexte 28"/>
          <p:cNvSpPr txBox="1"/>
          <p:nvPr/>
        </p:nvSpPr>
        <p:spPr>
          <a:xfrm>
            <a:off x="4926698" y="3109580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da Vinci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4098" name="Picture 2" descr="http://www.emeraldinsight.com/content_images/fig/049030010700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93" y="3772628"/>
            <a:ext cx="3328010" cy="2488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i63.servimg.com/u/f63/15/03/04/71/acrobo1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328" y="3109580"/>
            <a:ext cx="2153470" cy="315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cdn.coolest-gadgets.com/wp-content/uploads/acrobo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284" y="3110344"/>
            <a:ext cx="1905000" cy="316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40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Ellipse 37"/>
          <p:cNvSpPr/>
          <p:nvPr/>
        </p:nvSpPr>
        <p:spPr>
          <a:xfrm>
            <a:off x="5354632" y="2697872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39" name="ZoneTexte 38"/>
          <p:cNvSpPr txBox="1"/>
          <p:nvPr/>
        </p:nvSpPr>
        <p:spPr>
          <a:xfrm>
            <a:off x="4572704" y="25759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2001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40" name="ZoneTexte 39"/>
          <p:cNvSpPr txBox="1"/>
          <p:nvPr/>
        </p:nvSpPr>
        <p:spPr>
          <a:xfrm>
            <a:off x="5635546" y="2575932"/>
            <a:ext cx="2147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Acrobot</a:t>
            </a:r>
            <a:r>
              <a:rPr lang="fr-BE" dirty="0" smtClean="0">
                <a:solidFill>
                  <a:srgbClr val="3C393B"/>
                </a:solidFill>
              </a:rPr>
              <a:t> – Lindbergh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Opération Lindbergh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11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3266972" y="6215246"/>
            <a:ext cx="1811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 smtClean="0">
                <a:solidFill>
                  <a:srgbClr val="3C393B"/>
                </a:solidFill>
              </a:rPr>
              <a:t>[Marescaux2001]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llipse 2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ZoneTexte 10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3" name="ZoneTexte 12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1893298" y="5240465"/>
            <a:ext cx="144000" cy="158418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ZoneTexte 15"/>
          <p:cNvSpPr txBox="1"/>
          <p:nvPr/>
        </p:nvSpPr>
        <p:spPr>
          <a:xfrm>
            <a:off x="1111370" y="51072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2174212" y="5107260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Probot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8" name="Ellipse 17"/>
          <p:cNvSpPr/>
          <p:nvPr/>
        </p:nvSpPr>
        <p:spPr>
          <a:xfrm>
            <a:off x="2541370" y="47852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9" name="ZoneTexte 18"/>
          <p:cNvSpPr txBox="1"/>
          <p:nvPr/>
        </p:nvSpPr>
        <p:spPr>
          <a:xfrm>
            <a:off x="1759442" y="46632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1992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0" name="ZoneTexte 19"/>
          <p:cNvSpPr txBox="1"/>
          <p:nvPr/>
        </p:nvSpPr>
        <p:spPr>
          <a:xfrm>
            <a:off x="2822284" y="4663296"/>
            <a:ext cx="115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ROBODOC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1" name="Ellipse 20"/>
          <p:cNvSpPr/>
          <p:nvPr/>
        </p:nvSpPr>
        <p:spPr>
          <a:xfrm>
            <a:off x="3179282" y="431166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2" name="ZoneTexte 21"/>
          <p:cNvSpPr txBox="1"/>
          <p:nvPr/>
        </p:nvSpPr>
        <p:spPr>
          <a:xfrm>
            <a:off x="2397354" y="41897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1994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3" name="ZoneTexte 22"/>
          <p:cNvSpPr txBox="1"/>
          <p:nvPr/>
        </p:nvSpPr>
        <p:spPr>
          <a:xfrm>
            <a:off x="3460196" y="4189720"/>
            <a:ext cx="804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AESOP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4" name="Ellipse 23"/>
          <p:cNvSpPr/>
          <p:nvPr/>
        </p:nvSpPr>
        <p:spPr>
          <a:xfrm>
            <a:off x="3901652" y="3766964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5" name="ZoneTexte 24"/>
          <p:cNvSpPr txBox="1"/>
          <p:nvPr/>
        </p:nvSpPr>
        <p:spPr>
          <a:xfrm>
            <a:off x="3119724" y="364502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1997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6" name="ZoneTexte 25"/>
          <p:cNvSpPr txBox="1"/>
          <p:nvPr/>
        </p:nvSpPr>
        <p:spPr>
          <a:xfrm>
            <a:off x="4182566" y="3645024"/>
            <a:ext cx="615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Zeus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7" name="Ellipse 26"/>
          <p:cNvSpPr/>
          <p:nvPr/>
        </p:nvSpPr>
        <p:spPr>
          <a:xfrm>
            <a:off x="4645784" y="323152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8" name="ZoneTexte 27"/>
          <p:cNvSpPr txBox="1"/>
          <p:nvPr/>
        </p:nvSpPr>
        <p:spPr>
          <a:xfrm>
            <a:off x="3863856" y="310958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9" name="ZoneTexte 28"/>
          <p:cNvSpPr txBox="1"/>
          <p:nvPr/>
        </p:nvSpPr>
        <p:spPr>
          <a:xfrm>
            <a:off x="4926698" y="3109580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da Vinci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0" name="ZoneTexte 29"/>
          <p:cNvSpPr txBox="1"/>
          <p:nvPr/>
        </p:nvSpPr>
        <p:spPr>
          <a:xfrm>
            <a:off x="5635546" y="2575932"/>
            <a:ext cx="934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Acrobot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2" name="Ellipse 31"/>
          <p:cNvSpPr/>
          <p:nvPr/>
        </p:nvSpPr>
        <p:spPr>
          <a:xfrm>
            <a:off x="5354632" y="2697872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33" name="ZoneTexte 32"/>
          <p:cNvSpPr txBox="1"/>
          <p:nvPr/>
        </p:nvSpPr>
        <p:spPr>
          <a:xfrm>
            <a:off x="4572704" y="25759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2001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31" name="ZoneTexte 30"/>
          <p:cNvSpPr txBox="1"/>
          <p:nvPr/>
        </p:nvSpPr>
        <p:spPr>
          <a:xfrm>
            <a:off x="2880924" y="1988840"/>
            <a:ext cx="4926220" cy="923330"/>
          </a:xfrm>
          <a:prstGeom prst="rect">
            <a:avLst/>
          </a:prstGeom>
          <a:solidFill>
            <a:srgbClr val="FDF7E3"/>
          </a:solidFill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Septembre 2001 – Opération Lindbergh</a:t>
            </a:r>
            <a:endParaRPr lang="fr-BE" dirty="0" smtClean="0">
              <a:solidFill>
                <a:srgbClr val="3C393B"/>
              </a:solidFill>
            </a:endParaRPr>
          </a:p>
          <a:p>
            <a:pPr algn="ctr"/>
            <a:r>
              <a:rPr lang="fr-BE" dirty="0" smtClean="0">
                <a:solidFill>
                  <a:srgbClr val="3C393B"/>
                </a:solidFill>
              </a:rPr>
              <a:t>Prof. </a:t>
            </a:r>
            <a:r>
              <a:rPr lang="fr-BE" dirty="0" err="1" smtClean="0">
                <a:solidFill>
                  <a:srgbClr val="3C393B"/>
                </a:solidFill>
              </a:rPr>
              <a:t>Marescaux</a:t>
            </a:r>
            <a:r>
              <a:rPr lang="fr-BE" dirty="0" smtClean="0">
                <a:solidFill>
                  <a:srgbClr val="3C393B"/>
                </a:solidFill>
              </a:rPr>
              <a:t> à New-York, patiente à</a:t>
            </a:r>
            <a:br>
              <a:rPr lang="fr-BE" dirty="0" smtClean="0">
                <a:solidFill>
                  <a:srgbClr val="3C393B"/>
                </a:solidFill>
              </a:rPr>
            </a:br>
            <a:r>
              <a:rPr lang="fr-BE" dirty="0" smtClean="0">
                <a:solidFill>
                  <a:srgbClr val="3C393B"/>
                </a:solidFill>
              </a:rPr>
              <a:t>Strasbourg, avec système Zeus (et France Télécom)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073" y="3753866"/>
            <a:ext cx="3129937" cy="2350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546" y="3753867"/>
            <a:ext cx="2610358" cy="18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80" y="4670346"/>
            <a:ext cx="2183904" cy="142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629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Ellipse 37"/>
          <p:cNvSpPr/>
          <p:nvPr/>
        </p:nvSpPr>
        <p:spPr>
          <a:xfrm>
            <a:off x="6032296" y="21938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40" name="ZoneTexte 39"/>
          <p:cNvSpPr txBox="1"/>
          <p:nvPr/>
        </p:nvSpPr>
        <p:spPr>
          <a:xfrm>
            <a:off x="5250368" y="20718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2003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41" name="ZoneTexte 40"/>
          <p:cNvSpPr txBox="1"/>
          <p:nvPr/>
        </p:nvSpPr>
        <p:spPr>
          <a:xfrm>
            <a:off x="6313210" y="2071896"/>
            <a:ext cx="1873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strike="sngStrike" dirty="0" smtClean="0">
                <a:solidFill>
                  <a:srgbClr val="3C393B"/>
                </a:solidFill>
              </a:rPr>
              <a:t>Computer Motion</a:t>
            </a:r>
            <a:endParaRPr lang="fr-BE" strike="sngStrike" dirty="0">
              <a:solidFill>
                <a:srgbClr val="3C393B"/>
              </a:solidFill>
            </a:endParaRP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Fin du duel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12</a:t>
            </a:fld>
            <a:endParaRPr lang="fr-BE"/>
          </a:p>
        </p:txBody>
      </p:sp>
      <p:sp>
        <p:nvSpPr>
          <p:cNvPr id="9" name="ZoneTexte 8"/>
          <p:cNvSpPr txBox="1"/>
          <p:nvPr/>
        </p:nvSpPr>
        <p:spPr>
          <a:xfrm>
            <a:off x="1057230" y="6215246"/>
            <a:ext cx="62310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>
                <a:solidFill>
                  <a:srgbClr val="3C393B"/>
                </a:solidFill>
                <a:hlinkClick r:id="rId2"/>
              </a:rPr>
              <a:t>http://</a:t>
            </a:r>
            <a:r>
              <a:rPr lang="fr-BE" dirty="0" smtClean="0">
                <a:solidFill>
                  <a:srgbClr val="3C393B"/>
                </a:solidFill>
                <a:hlinkClick r:id="rId2"/>
              </a:rPr>
              <a:t>www.nytimes.com/2003/03/08/business/company-news-</a:t>
            </a:r>
          </a:p>
          <a:p>
            <a:pPr algn="ctr"/>
            <a:r>
              <a:rPr lang="fr-BE" dirty="0" smtClean="0">
                <a:solidFill>
                  <a:srgbClr val="3C393B"/>
                </a:solidFill>
                <a:hlinkClick r:id="rId2"/>
              </a:rPr>
              <a:t>acquisition-unites-rival-surgical-robot-manufacturers.html</a:t>
            </a:r>
            <a:r>
              <a:rPr lang="fr-BE" dirty="0" smtClean="0">
                <a:solidFill>
                  <a:srgbClr val="3C393B"/>
                </a:solidFill>
              </a:rPr>
              <a:t> 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llipse 2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ZoneTexte 10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3" name="ZoneTexte 12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1893298" y="5240465"/>
            <a:ext cx="144000" cy="158418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ZoneTexte 15"/>
          <p:cNvSpPr txBox="1"/>
          <p:nvPr/>
        </p:nvSpPr>
        <p:spPr>
          <a:xfrm>
            <a:off x="1111370" y="51072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2174212" y="5107260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Probot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8" name="Ellipse 17"/>
          <p:cNvSpPr/>
          <p:nvPr/>
        </p:nvSpPr>
        <p:spPr>
          <a:xfrm>
            <a:off x="2541370" y="47852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9" name="ZoneTexte 18"/>
          <p:cNvSpPr txBox="1"/>
          <p:nvPr/>
        </p:nvSpPr>
        <p:spPr>
          <a:xfrm>
            <a:off x="1759442" y="46632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1992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0" name="ZoneTexte 19"/>
          <p:cNvSpPr txBox="1"/>
          <p:nvPr/>
        </p:nvSpPr>
        <p:spPr>
          <a:xfrm>
            <a:off x="2822284" y="4663296"/>
            <a:ext cx="115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ROBODOC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1" name="Ellipse 20"/>
          <p:cNvSpPr/>
          <p:nvPr/>
        </p:nvSpPr>
        <p:spPr>
          <a:xfrm>
            <a:off x="3179282" y="431166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2" name="ZoneTexte 21"/>
          <p:cNvSpPr txBox="1"/>
          <p:nvPr/>
        </p:nvSpPr>
        <p:spPr>
          <a:xfrm>
            <a:off x="2397354" y="41897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1994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3" name="ZoneTexte 22"/>
          <p:cNvSpPr txBox="1"/>
          <p:nvPr/>
        </p:nvSpPr>
        <p:spPr>
          <a:xfrm>
            <a:off x="3460196" y="4189720"/>
            <a:ext cx="804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AESOP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4" name="Ellipse 23"/>
          <p:cNvSpPr/>
          <p:nvPr/>
        </p:nvSpPr>
        <p:spPr>
          <a:xfrm>
            <a:off x="3901652" y="3766964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5" name="ZoneTexte 24"/>
          <p:cNvSpPr txBox="1"/>
          <p:nvPr/>
        </p:nvSpPr>
        <p:spPr>
          <a:xfrm>
            <a:off x="3119724" y="364502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1997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6" name="ZoneTexte 25"/>
          <p:cNvSpPr txBox="1"/>
          <p:nvPr/>
        </p:nvSpPr>
        <p:spPr>
          <a:xfrm>
            <a:off x="4182566" y="3645024"/>
            <a:ext cx="615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Zeus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7" name="Ellipse 26"/>
          <p:cNvSpPr/>
          <p:nvPr/>
        </p:nvSpPr>
        <p:spPr>
          <a:xfrm>
            <a:off x="4645784" y="323152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8" name="ZoneTexte 27"/>
          <p:cNvSpPr txBox="1"/>
          <p:nvPr/>
        </p:nvSpPr>
        <p:spPr>
          <a:xfrm>
            <a:off x="3863856" y="310958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9" name="ZoneTexte 28"/>
          <p:cNvSpPr txBox="1"/>
          <p:nvPr/>
        </p:nvSpPr>
        <p:spPr>
          <a:xfrm>
            <a:off x="4926698" y="3109580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da Vinci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0" name="Ellipse 29"/>
          <p:cNvSpPr/>
          <p:nvPr/>
        </p:nvSpPr>
        <p:spPr>
          <a:xfrm>
            <a:off x="5354632" y="2697872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31" name="ZoneTexte 30"/>
          <p:cNvSpPr txBox="1"/>
          <p:nvPr/>
        </p:nvSpPr>
        <p:spPr>
          <a:xfrm>
            <a:off x="4572704" y="25759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2001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35" name="ZoneTexte 34"/>
          <p:cNvSpPr txBox="1"/>
          <p:nvPr/>
        </p:nvSpPr>
        <p:spPr>
          <a:xfrm>
            <a:off x="3893286" y="1988840"/>
            <a:ext cx="2901500" cy="646331"/>
          </a:xfrm>
          <a:prstGeom prst="rect">
            <a:avLst/>
          </a:prstGeom>
          <a:solidFill>
            <a:srgbClr val="FDF7E3"/>
          </a:solidFill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Juin 2003 – Intuitive </a:t>
            </a:r>
            <a:r>
              <a:rPr lang="fr-BE" b="1" dirty="0" err="1" smtClean="0">
                <a:solidFill>
                  <a:srgbClr val="3C393B"/>
                </a:solidFill>
              </a:rPr>
              <a:t>Surgical</a:t>
            </a:r>
            <a:r>
              <a:rPr lang="fr-BE" b="1" dirty="0">
                <a:solidFill>
                  <a:srgbClr val="3C393B"/>
                </a:solidFill>
              </a:rPr>
              <a:t/>
            </a:r>
            <a:br>
              <a:rPr lang="fr-BE" b="1" dirty="0">
                <a:solidFill>
                  <a:srgbClr val="3C393B"/>
                </a:solidFill>
              </a:rPr>
            </a:br>
            <a:r>
              <a:rPr lang="fr-BE" b="1" dirty="0" smtClean="0">
                <a:solidFill>
                  <a:srgbClr val="3C393B"/>
                </a:solidFill>
              </a:rPr>
              <a:t>acquiert Computer Motion</a:t>
            </a:r>
            <a:endParaRPr lang="fr-BE" dirty="0" smtClean="0">
              <a:solidFill>
                <a:srgbClr val="3C393B"/>
              </a:solidFill>
            </a:endParaRPr>
          </a:p>
        </p:txBody>
      </p:sp>
      <p:sp>
        <p:nvSpPr>
          <p:cNvPr id="39" name="ZoneTexte 38"/>
          <p:cNvSpPr txBox="1"/>
          <p:nvPr/>
        </p:nvSpPr>
        <p:spPr>
          <a:xfrm>
            <a:off x="5635546" y="2575932"/>
            <a:ext cx="2147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Acrobot</a:t>
            </a:r>
            <a:r>
              <a:rPr lang="fr-BE" dirty="0" smtClean="0">
                <a:solidFill>
                  <a:srgbClr val="3C393B"/>
                </a:solidFill>
              </a:rPr>
              <a:t> – Lindbergh</a:t>
            </a:r>
            <a:endParaRPr lang="fr-BE" dirty="0">
              <a:solidFill>
                <a:srgbClr val="3C393B"/>
              </a:solidFill>
            </a:endParaRPr>
          </a:p>
        </p:txBody>
      </p:sp>
      <p:grpSp>
        <p:nvGrpSpPr>
          <p:cNvPr id="33" name="Groupe 32"/>
          <p:cNvGrpSpPr/>
          <p:nvPr/>
        </p:nvGrpSpPr>
        <p:grpSpPr>
          <a:xfrm>
            <a:off x="2822284" y="2660412"/>
            <a:ext cx="5368822" cy="3302496"/>
            <a:chOff x="2843808" y="2636912"/>
            <a:chExt cx="5368822" cy="3302496"/>
          </a:xfrm>
        </p:grpSpPr>
        <p:grpSp>
          <p:nvGrpSpPr>
            <p:cNvPr id="12" name="Groupe 11"/>
            <p:cNvGrpSpPr/>
            <p:nvPr/>
          </p:nvGrpSpPr>
          <p:grpSpPr>
            <a:xfrm>
              <a:off x="2843808" y="2636912"/>
              <a:ext cx="5354957" cy="3170094"/>
              <a:chOff x="2843808" y="2636912"/>
              <a:chExt cx="5354957" cy="3170094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6101" t="30443" r="38761" b="32577"/>
              <a:stretch/>
            </p:blipFill>
            <p:spPr bwMode="auto">
              <a:xfrm>
                <a:off x="2843808" y="2636912"/>
                <a:ext cx="5354957" cy="317009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0" name="Rectangle 9"/>
              <p:cNvSpPr/>
              <p:nvPr/>
            </p:nvSpPr>
            <p:spPr>
              <a:xfrm>
                <a:off x="7308304" y="3501008"/>
                <a:ext cx="890461" cy="230599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BE"/>
              </a:p>
            </p:txBody>
          </p:sp>
        </p:grpSp>
        <p:sp>
          <p:nvSpPr>
            <p:cNvPr id="14" name="Rectangle 13"/>
            <p:cNvSpPr/>
            <p:nvPr/>
          </p:nvSpPr>
          <p:spPr>
            <a:xfrm>
              <a:off x="2843808" y="5764324"/>
              <a:ext cx="5368822" cy="17508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BE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074" t="11556" r="63771" b="84359"/>
            <a:stretch/>
          </p:blipFill>
          <p:spPr bwMode="auto">
            <a:xfrm>
              <a:off x="6664996" y="5589240"/>
              <a:ext cx="1547634" cy="350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9837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Une brève histoire…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Fin du duel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13</a:t>
            </a:fld>
            <a:endParaRPr lang="fr-BE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" b="7127"/>
          <a:stretch/>
        </p:blipFill>
        <p:spPr bwMode="auto">
          <a:xfrm>
            <a:off x="539552" y="1412776"/>
            <a:ext cx="2158531" cy="2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5" b="7064"/>
          <a:stretch/>
        </p:blipFill>
        <p:spPr bwMode="auto">
          <a:xfrm>
            <a:off x="842285" y="2291362"/>
            <a:ext cx="1419582" cy="109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Connecteur droit avec flèche 6"/>
          <p:cNvCxnSpPr/>
          <p:nvPr/>
        </p:nvCxnSpPr>
        <p:spPr>
          <a:xfrm flipV="1">
            <a:off x="933350" y="1340768"/>
            <a:ext cx="6446962" cy="4752528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llipse 2"/>
          <p:cNvSpPr/>
          <p:nvPr/>
        </p:nvSpPr>
        <p:spPr>
          <a:xfrm>
            <a:off x="1259632" y="573325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ZoneTexte 10"/>
          <p:cNvSpPr txBox="1"/>
          <p:nvPr/>
        </p:nvSpPr>
        <p:spPr>
          <a:xfrm>
            <a:off x="477704" y="5611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1985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3" name="ZoneTexte 12"/>
          <p:cNvSpPr txBox="1"/>
          <p:nvPr/>
        </p:nvSpPr>
        <p:spPr>
          <a:xfrm>
            <a:off x="1540546" y="5611316"/>
            <a:ext cx="125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>
                <a:solidFill>
                  <a:srgbClr val="3C393B"/>
                </a:solidFill>
              </a:rPr>
              <a:t>Neuromate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1893298" y="5240465"/>
            <a:ext cx="144000" cy="158418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6" name="ZoneTexte 15"/>
          <p:cNvSpPr txBox="1"/>
          <p:nvPr/>
        </p:nvSpPr>
        <p:spPr>
          <a:xfrm>
            <a:off x="1111370" y="51072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1988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2174212" y="5107260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Probot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8" name="Ellipse 17"/>
          <p:cNvSpPr/>
          <p:nvPr/>
        </p:nvSpPr>
        <p:spPr>
          <a:xfrm>
            <a:off x="2541370" y="47852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9" name="ZoneTexte 18"/>
          <p:cNvSpPr txBox="1"/>
          <p:nvPr/>
        </p:nvSpPr>
        <p:spPr>
          <a:xfrm>
            <a:off x="1759442" y="46632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1992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0" name="ZoneTexte 19"/>
          <p:cNvSpPr txBox="1"/>
          <p:nvPr/>
        </p:nvSpPr>
        <p:spPr>
          <a:xfrm>
            <a:off x="2822284" y="4663296"/>
            <a:ext cx="115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ROBODOC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1" name="Ellipse 20"/>
          <p:cNvSpPr/>
          <p:nvPr/>
        </p:nvSpPr>
        <p:spPr>
          <a:xfrm>
            <a:off x="3179282" y="431166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2" name="ZoneTexte 21"/>
          <p:cNvSpPr txBox="1"/>
          <p:nvPr/>
        </p:nvSpPr>
        <p:spPr>
          <a:xfrm>
            <a:off x="2397354" y="41897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1994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3" name="ZoneTexte 22"/>
          <p:cNvSpPr txBox="1"/>
          <p:nvPr/>
        </p:nvSpPr>
        <p:spPr>
          <a:xfrm>
            <a:off x="3460196" y="4189720"/>
            <a:ext cx="804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AESOP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4" name="Ellipse 23"/>
          <p:cNvSpPr/>
          <p:nvPr/>
        </p:nvSpPr>
        <p:spPr>
          <a:xfrm>
            <a:off x="3901652" y="3766964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5" name="ZoneTexte 24"/>
          <p:cNvSpPr txBox="1"/>
          <p:nvPr/>
        </p:nvSpPr>
        <p:spPr>
          <a:xfrm>
            <a:off x="3119724" y="364502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1997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6" name="ZoneTexte 25"/>
          <p:cNvSpPr txBox="1"/>
          <p:nvPr/>
        </p:nvSpPr>
        <p:spPr>
          <a:xfrm>
            <a:off x="4182566" y="3645024"/>
            <a:ext cx="615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Zeus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27" name="Ellipse 26"/>
          <p:cNvSpPr/>
          <p:nvPr/>
        </p:nvSpPr>
        <p:spPr>
          <a:xfrm>
            <a:off x="4645784" y="323152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8" name="ZoneTexte 27"/>
          <p:cNvSpPr txBox="1"/>
          <p:nvPr/>
        </p:nvSpPr>
        <p:spPr>
          <a:xfrm>
            <a:off x="3863856" y="310958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1998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29" name="ZoneTexte 28"/>
          <p:cNvSpPr txBox="1"/>
          <p:nvPr/>
        </p:nvSpPr>
        <p:spPr>
          <a:xfrm>
            <a:off x="4926698" y="3109580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smtClean="0">
                <a:solidFill>
                  <a:srgbClr val="3C393B"/>
                </a:solidFill>
              </a:rPr>
              <a:t>da Vinci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0" name="Ellipse 29"/>
          <p:cNvSpPr/>
          <p:nvPr/>
        </p:nvSpPr>
        <p:spPr>
          <a:xfrm>
            <a:off x="5354632" y="2697872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31" name="ZoneTexte 30"/>
          <p:cNvSpPr txBox="1"/>
          <p:nvPr/>
        </p:nvSpPr>
        <p:spPr>
          <a:xfrm>
            <a:off x="4572704" y="25759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2001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32" name="ZoneTexte 31"/>
          <p:cNvSpPr txBox="1"/>
          <p:nvPr/>
        </p:nvSpPr>
        <p:spPr>
          <a:xfrm>
            <a:off x="5635546" y="2575932"/>
            <a:ext cx="2147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dirty="0" err="1" smtClean="0">
                <a:solidFill>
                  <a:srgbClr val="3C393B"/>
                </a:solidFill>
              </a:rPr>
              <a:t>Acrobot</a:t>
            </a:r>
            <a:r>
              <a:rPr lang="fr-BE" dirty="0" smtClean="0">
                <a:solidFill>
                  <a:srgbClr val="3C393B"/>
                </a:solidFill>
              </a:rPr>
              <a:t> – Lindbergh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36" name="Ellipse 35"/>
          <p:cNvSpPr/>
          <p:nvPr/>
        </p:nvSpPr>
        <p:spPr>
          <a:xfrm>
            <a:off x="6032296" y="21938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37" name="ZoneTexte 36"/>
          <p:cNvSpPr txBox="1"/>
          <p:nvPr/>
        </p:nvSpPr>
        <p:spPr>
          <a:xfrm>
            <a:off x="5250368" y="20718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fr-BE" b="1" dirty="0" smtClean="0">
                <a:solidFill>
                  <a:srgbClr val="3C393B"/>
                </a:solidFill>
              </a:rPr>
              <a:t>2003</a:t>
            </a:r>
            <a:endParaRPr lang="fr-BE" b="1" dirty="0">
              <a:solidFill>
                <a:srgbClr val="3C393B"/>
              </a:solidFill>
            </a:endParaRPr>
          </a:p>
        </p:txBody>
      </p:sp>
      <p:sp>
        <p:nvSpPr>
          <p:cNvPr id="38" name="ZoneTexte 37"/>
          <p:cNvSpPr txBox="1"/>
          <p:nvPr/>
        </p:nvSpPr>
        <p:spPr>
          <a:xfrm>
            <a:off x="6313210" y="2071896"/>
            <a:ext cx="1873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strike="sngStrike" dirty="0" smtClean="0">
                <a:solidFill>
                  <a:srgbClr val="3C393B"/>
                </a:solidFill>
              </a:rPr>
              <a:t>Computer Motion</a:t>
            </a:r>
            <a:endParaRPr lang="fr-BE" strike="sngStrike" dirty="0">
              <a:solidFill>
                <a:srgbClr val="3C393B"/>
              </a:solidFill>
            </a:endParaRPr>
          </a:p>
        </p:txBody>
      </p:sp>
      <p:grpSp>
        <p:nvGrpSpPr>
          <p:cNvPr id="34" name="Groupe 33"/>
          <p:cNvGrpSpPr/>
          <p:nvPr/>
        </p:nvGrpSpPr>
        <p:grpSpPr>
          <a:xfrm>
            <a:off x="2932713" y="5564887"/>
            <a:ext cx="1026763" cy="462190"/>
            <a:chOff x="3491880" y="3467541"/>
            <a:chExt cx="3343275" cy="1504952"/>
          </a:xfrm>
        </p:grpSpPr>
        <p:pic>
          <p:nvPicPr>
            <p:cNvPr id="35" name="Picture 4" descr="http://www.surgetics.org/fr/public/images/neuro_p1_16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9255" y="3467542"/>
              <a:ext cx="1485900" cy="1504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6" descr="http://www.surgetics.org/fr/public/images/neuro_p1_15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3467541"/>
              <a:ext cx="1857375" cy="1504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0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53" b="22322"/>
          <a:stretch/>
        </p:blipFill>
        <p:spPr bwMode="auto">
          <a:xfrm>
            <a:off x="3190512" y="5057926"/>
            <a:ext cx="783140" cy="46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275" y="4623244"/>
            <a:ext cx="638905" cy="46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Picture 6" descr="AESOP_OR2ok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397" b="24024"/>
          <a:stretch/>
        </p:blipFill>
        <p:spPr bwMode="auto">
          <a:xfrm>
            <a:off x="4368780" y="4117814"/>
            <a:ext cx="842008" cy="4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8" t="39324" r="21491" b="4241"/>
          <a:stretch/>
        </p:blipFill>
        <p:spPr bwMode="auto">
          <a:xfrm>
            <a:off x="4921876" y="3595690"/>
            <a:ext cx="859595" cy="46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" name="Picture 5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910"/>
          <a:stretch/>
        </p:blipFill>
        <p:spPr bwMode="auto">
          <a:xfrm>
            <a:off x="5893075" y="3060246"/>
            <a:ext cx="1052843" cy="4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6" descr="http://cdn.coolest-gadgets.com/wp-content/uploads/acrobot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59" b="27630"/>
          <a:stretch/>
        </p:blipFill>
        <p:spPr bwMode="auto">
          <a:xfrm>
            <a:off x="3862389" y="2525539"/>
            <a:ext cx="695934" cy="4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7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446" y="2525539"/>
            <a:ext cx="623119" cy="46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681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La suite de l’histoire ?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/>
              <a:t>La suite de l’histoire ?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Une brève histoire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14</a:t>
            </a:fld>
            <a:endParaRPr lang="fr-BE"/>
          </a:p>
        </p:txBody>
      </p:sp>
      <p:pic>
        <p:nvPicPr>
          <p:cNvPr id="3074" name="Picture 2" descr="http://www.intuitivesurgical.com/products/davinci_surgical_system/davinci_surgical_system_standard/davinci_surgical_system_standard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67829"/>
            <a:ext cx="3528392" cy="2143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a Vinci S HD Surgical System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036" y="4518412"/>
            <a:ext cx="3418121" cy="2281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i HD System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272972"/>
            <a:ext cx="4182238" cy="165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oneTexte 10"/>
          <p:cNvSpPr txBox="1"/>
          <p:nvPr/>
        </p:nvSpPr>
        <p:spPr>
          <a:xfrm>
            <a:off x="146829" y="3511327"/>
            <a:ext cx="3238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da Vinci </a:t>
            </a:r>
            <a:r>
              <a:rPr lang="fr-BE" dirty="0" smtClean="0">
                <a:solidFill>
                  <a:srgbClr val="3C393B"/>
                </a:solidFill>
              </a:rPr>
              <a:t>(1999 – 2003: 4</a:t>
            </a:r>
            <a:r>
              <a:rPr lang="fr-BE" baseline="30000" dirty="0" smtClean="0">
                <a:solidFill>
                  <a:srgbClr val="3C393B"/>
                </a:solidFill>
              </a:rPr>
              <a:t>ème</a:t>
            </a:r>
            <a:r>
              <a:rPr lang="fr-BE" dirty="0" smtClean="0">
                <a:solidFill>
                  <a:srgbClr val="3C393B"/>
                </a:solidFill>
              </a:rPr>
              <a:t> bras)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2" name="ZoneTexte 11"/>
          <p:cNvSpPr txBox="1"/>
          <p:nvPr/>
        </p:nvSpPr>
        <p:spPr>
          <a:xfrm>
            <a:off x="1329144" y="4293096"/>
            <a:ext cx="2812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da Vinci S </a:t>
            </a:r>
            <a:r>
              <a:rPr lang="fr-BE" dirty="0" smtClean="0">
                <a:solidFill>
                  <a:srgbClr val="3C393B"/>
                </a:solidFill>
              </a:rPr>
              <a:t>(2006: HD, 5 mm)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3" name="ZoneTexte 12"/>
          <p:cNvSpPr txBox="1"/>
          <p:nvPr/>
        </p:nvSpPr>
        <p:spPr>
          <a:xfrm>
            <a:off x="4769344" y="4107860"/>
            <a:ext cx="26296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Single Site da Vinci </a:t>
            </a:r>
            <a:r>
              <a:rPr lang="fr-BE" dirty="0" smtClean="0">
                <a:solidFill>
                  <a:srgbClr val="3C393B"/>
                </a:solidFill>
              </a:rPr>
              <a:t>(2011:</a:t>
            </a:r>
            <a:br>
              <a:rPr lang="fr-BE" dirty="0" smtClean="0">
                <a:solidFill>
                  <a:srgbClr val="3C393B"/>
                </a:solidFill>
              </a:rPr>
            </a:br>
            <a:r>
              <a:rPr lang="fr-BE" dirty="0" smtClean="0">
                <a:solidFill>
                  <a:srgbClr val="3C393B"/>
                </a:solidFill>
              </a:rPr>
              <a:t>Instruments flexibles)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4" name="ZoneTexte 13"/>
          <p:cNvSpPr txBox="1"/>
          <p:nvPr/>
        </p:nvSpPr>
        <p:spPr>
          <a:xfrm>
            <a:off x="4287906" y="2907790"/>
            <a:ext cx="3166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b="1" dirty="0" smtClean="0">
                <a:solidFill>
                  <a:srgbClr val="3C393B"/>
                </a:solidFill>
              </a:rPr>
              <a:t>da Vinci Si </a:t>
            </a:r>
            <a:r>
              <a:rPr lang="fr-BE" dirty="0" smtClean="0">
                <a:solidFill>
                  <a:srgbClr val="3C393B"/>
                </a:solidFill>
              </a:rPr>
              <a:t>(2009: Dual Console)</a:t>
            </a:r>
            <a:endParaRPr lang="fr-BE" dirty="0">
              <a:solidFill>
                <a:srgbClr val="3C393B"/>
              </a:solidFill>
            </a:endParaRPr>
          </a:p>
        </p:txBody>
      </p:sp>
      <p:cxnSp>
        <p:nvCxnSpPr>
          <p:cNvPr id="15" name="Connecteur droit avec flèche 14"/>
          <p:cNvCxnSpPr/>
          <p:nvPr/>
        </p:nvCxnSpPr>
        <p:spPr>
          <a:xfrm flipV="1">
            <a:off x="395536" y="3277122"/>
            <a:ext cx="7776864" cy="1114787"/>
          </a:xfrm>
          <a:prstGeom prst="straightConnector1">
            <a:avLst/>
          </a:prstGeom>
          <a:ln w="38100" cap="flat">
            <a:solidFill>
              <a:srgbClr val="EA6C38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lipse 18"/>
          <p:cNvSpPr/>
          <p:nvPr/>
        </p:nvSpPr>
        <p:spPr>
          <a:xfrm>
            <a:off x="1045036" y="4213468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0" name="Ellipse 19"/>
          <p:cNvSpPr/>
          <p:nvPr/>
        </p:nvSpPr>
        <p:spPr>
          <a:xfrm>
            <a:off x="2829536" y="3964836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1" name="Ellipse 20"/>
          <p:cNvSpPr/>
          <p:nvPr/>
        </p:nvSpPr>
        <p:spPr>
          <a:xfrm>
            <a:off x="4463157" y="3724652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22" name="Ellipse 21"/>
          <p:cNvSpPr/>
          <p:nvPr/>
        </p:nvSpPr>
        <p:spPr>
          <a:xfrm>
            <a:off x="6012160" y="3501008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cxnSp>
        <p:nvCxnSpPr>
          <p:cNvPr id="18" name="Connecteur droit 17"/>
          <p:cNvCxnSpPr>
            <a:stCxn id="19" idx="0"/>
          </p:cNvCxnSpPr>
          <p:nvPr/>
        </p:nvCxnSpPr>
        <p:spPr>
          <a:xfrm flipV="1">
            <a:off x="1117036" y="3880659"/>
            <a:ext cx="0" cy="332809"/>
          </a:xfrm>
          <a:prstGeom prst="line">
            <a:avLst/>
          </a:prstGeom>
          <a:ln w="38100">
            <a:solidFill>
              <a:srgbClr val="EA6C3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eur droit 27"/>
          <p:cNvCxnSpPr>
            <a:endCxn id="20" idx="4"/>
          </p:cNvCxnSpPr>
          <p:nvPr/>
        </p:nvCxnSpPr>
        <p:spPr>
          <a:xfrm flipV="1">
            <a:off x="2901536" y="4108852"/>
            <a:ext cx="0" cy="248632"/>
          </a:xfrm>
          <a:prstGeom prst="line">
            <a:avLst/>
          </a:prstGeom>
          <a:ln w="38100">
            <a:solidFill>
              <a:srgbClr val="EA6C3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eur droit 30"/>
          <p:cNvCxnSpPr>
            <a:stCxn id="21" idx="0"/>
          </p:cNvCxnSpPr>
          <p:nvPr/>
        </p:nvCxnSpPr>
        <p:spPr>
          <a:xfrm flipV="1">
            <a:off x="4535157" y="3311030"/>
            <a:ext cx="0" cy="413622"/>
          </a:xfrm>
          <a:prstGeom prst="line">
            <a:avLst/>
          </a:prstGeom>
          <a:ln w="38100">
            <a:solidFill>
              <a:srgbClr val="EA6C3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eur droit 34"/>
          <p:cNvCxnSpPr>
            <a:stCxn id="13" idx="0"/>
            <a:endCxn id="22" idx="4"/>
          </p:cNvCxnSpPr>
          <p:nvPr/>
        </p:nvCxnSpPr>
        <p:spPr>
          <a:xfrm flipV="1">
            <a:off x="6084160" y="3645024"/>
            <a:ext cx="0" cy="462836"/>
          </a:xfrm>
          <a:prstGeom prst="line">
            <a:avLst/>
          </a:prstGeom>
          <a:ln w="38100">
            <a:solidFill>
              <a:srgbClr val="EA6C3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Ellipse 39"/>
          <p:cNvSpPr/>
          <p:nvPr/>
        </p:nvSpPr>
        <p:spPr>
          <a:xfrm>
            <a:off x="7596336" y="3276600"/>
            <a:ext cx="144000" cy="144016"/>
          </a:xfrm>
          <a:prstGeom prst="ellipse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pic>
        <p:nvPicPr>
          <p:cNvPr id="3082" name="Picture 10" descr="http://www.intuitivesurgical.com/products/davinci_surgical_system/da-vinci-single-site/SingleSite-cross-section-hub-tissue-72dpi-200x127px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959" y="4803022"/>
            <a:ext cx="2137160" cy="1357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4" name="Connecteur droit 43"/>
          <p:cNvCxnSpPr>
            <a:endCxn id="40" idx="4"/>
          </p:cNvCxnSpPr>
          <p:nvPr/>
        </p:nvCxnSpPr>
        <p:spPr>
          <a:xfrm flipV="1">
            <a:off x="7668336" y="3420616"/>
            <a:ext cx="0" cy="413899"/>
          </a:xfrm>
          <a:prstGeom prst="line">
            <a:avLst/>
          </a:prstGeom>
          <a:ln w="38100">
            <a:solidFill>
              <a:srgbClr val="EA6C3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0" y="1196752"/>
            <a:ext cx="8316416" cy="5603256"/>
          </a:xfrm>
          <a:prstGeom prst="rect">
            <a:avLst/>
          </a:prstGeom>
          <a:solidFill>
            <a:srgbClr val="FDF7E3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47" name="ZoneTexte 46"/>
          <p:cNvSpPr txBox="1"/>
          <p:nvPr/>
        </p:nvSpPr>
        <p:spPr>
          <a:xfrm>
            <a:off x="7234563" y="3517841"/>
            <a:ext cx="867546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sz="11500" b="1" dirty="0" smtClean="0">
                <a:solidFill>
                  <a:srgbClr val="EA6C38"/>
                </a:solidFill>
              </a:rPr>
              <a:t>?</a:t>
            </a:r>
            <a:endParaRPr lang="fr-BE" sz="11500" dirty="0">
              <a:solidFill>
                <a:srgbClr val="EA6C3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73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1" animBg="1"/>
      <p:bldP spid="42" grpId="0" animBg="1"/>
      <p:bldP spid="4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Au </a:t>
            </a:r>
            <a:r>
              <a:rPr lang="fr-BE" dirty="0" smtClean="0"/>
              <a:t>menu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Les robots: </a:t>
            </a:r>
            <a:r>
              <a:rPr lang="fr-BE" b="1" dirty="0" err="1" smtClean="0"/>
              <a:t>kézako</a:t>
            </a:r>
            <a:r>
              <a:rPr lang="fr-BE" b="1" dirty="0" smtClean="0"/>
              <a:t> </a:t>
            </a:r>
            <a:r>
              <a:rPr lang="fr-BE" dirty="0" smtClean="0"/>
              <a:t>?</a:t>
            </a:r>
          </a:p>
          <a:p>
            <a:pPr lvl="1"/>
            <a:r>
              <a:rPr lang="fr-BE" dirty="0" smtClean="0"/>
              <a:t>Origine du terme</a:t>
            </a:r>
          </a:p>
          <a:p>
            <a:pPr lvl="1"/>
            <a:r>
              <a:rPr lang="fr-BE" dirty="0" smtClean="0"/>
              <a:t>Quelques définitions</a:t>
            </a:r>
          </a:p>
          <a:p>
            <a:pPr lvl="1"/>
            <a:endParaRPr lang="fr-BE" dirty="0"/>
          </a:p>
          <a:p>
            <a:r>
              <a:rPr lang="fr-BE" dirty="0"/>
              <a:t>Robots en médecine, </a:t>
            </a:r>
            <a:r>
              <a:rPr lang="fr-BE" b="1" dirty="0" smtClean="0"/>
              <a:t>pourquoi </a:t>
            </a:r>
            <a:r>
              <a:rPr lang="fr-BE" dirty="0" smtClean="0"/>
              <a:t>?</a:t>
            </a:r>
          </a:p>
          <a:p>
            <a:pPr lvl="1"/>
            <a:endParaRPr lang="fr-BE" dirty="0"/>
          </a:p>
          <a:p>
            <a:r>
              <a:rPr lang="fr-BE" b="1" dirty="0" smtClean="0"/>
              <a:t>Télé-chirurgie</a:t>
            </a:r>
            <a:r>
              <a:rPr lang="fr-BE" dirty="0" smtClean="0"/>
              <a:t>: da Vinci et les autres</a:t>
            </a:r>
          </a:p>
          <a:p>
            <a:pPr lvl="1"/>
            <a:r>
              <a:rPr lang="fr-BE" dirty="0" smtClean="0"/>
              <a:t>Guerre et paix entre le dieu et le génie</a:t>
            </a:r>
          </a:p>
          <a:p>
            <a:pPr lvl="1"/>
            <a:r>
              <a:rPr lang="fr-BE" dirty="0" smtClean="0"/>
              <a:t>Le système da Vinci en détails (bons et mauvais)</a:t>
            </a:r>
          </a:p>
          <a:p>
            <a:pPr lvl="1"/>
            <a:r>
              <a:rPr lang="fr-BE" dirty="0" smtClean="0"/>
              <a:t>Les successeurs</a:t>
            </a:r>
          </a:p>
          <a:p>
            <a:pPr lvl="1"/>
            <a:endParaRPr lang="fr-BE" dirty="0" smtClean="0"/>
          </a:p>
          <a:p>
            <a:r>
              <a:rPr lang="fr-BE" dirty="0" smtClean="0"/>
              <a:t>(Quelques) pistes </a:t>
            </a:r>
            <a:r>
              <a:rPr lang="fr-BE" b="1" dirty="0" smtClean="0"/>
              <a:t>alternatives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 smtClean="0"/>
              <a:t>Au menu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15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31787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Les robots: </a:t>
            </a:r>
            <a:r>
              <a:rPr lang="fr-BE" b="1" dirty="0" err="1" smtClean="0"/>
              <a:t>kézako</a:t>
            </a:r>
            <a:r>
              <a:rPr lang="fr-BE" b="1" dirty="0" smtClean="0"/>
              <a:t> </a:t>
            </a:r>
            <a:r>
              <a:rPr lang="fr-BE" dirty="0" smtClean="0"/>
              <a:t>?</a:t>
            </a:r>
            <a:endParaRPr lang="fr-BE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BE" dirty="0" smtClean="0"/>
              <a:t>Première partie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16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26326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Origine du terme « robot »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i="1" dirty="0" err="1"/>
              <a:t>Rossum’s</a:t>
            </a:r>
            <a:r>
              <a:rPr lang="fr-BE" i="1" dirty="0"/>
              <a:t> </a:t>
            </a:r>
            <a:r>
              <a:rPr lang="fr-BE" i="1" dirty="0" err="1"/>
              <a:t>Universal</a:t>
            </a:r>
            <a:r>
              <a:rPr lang="fr-BE" i="1" dirty="0"/>
              <a:t> Robots </a:t>
            </a:r>
            <a:r>
              <a:rPr lang="fr-BE" dirty="0"/>
              <a:t>(pièce de Karel </a:t>
            </a:r>
            <a:r>
              <a:rPr lang="fr-BE" dirty="0" err="1"/>
              <a:t>Čapek</a:t>
            </a:r>
            <a:r>
              <a:rPr lang="fr-BE" dirty="0"/>
              <a:t>, 1921)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Origine du terme « robot »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Les robots: </a:t>
            </a:r>
            <a:r>
              <a:rPr lang="fr-BE" dirty="0" err="1" smtClean="0"/>
              <a:t>kézako</a:t>
            </a:r>
            <a:r>
              <a:rPr lang="fr-BE" dirty="0" smtClean="0"/>
              <a:t>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17</a:t>
            </a:fld>
            <a:endParaRPr lang="fr-BE"/>
          </a:p>
        </p:txBody>
      </p:sp>
      <p:pic>
        <p:nvPicPr>
          <p:cNvPr id="4098" name="Picture 2" descr="http://cyberneticzoo.com/wp-content/uploads/Eric-rur-topfoto-120111_imagn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04864"/>
            <a:ext cx="2886081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oneTexte 8"/>
          <p:cNvSpPr txBox="1"/>
          <p:nvPr/>
        </p:nvSpPr>
        <p:spPr>
          <a:xfrm>
            <a:off x="2666439" y="6301660"/>
            <a:ext cx="30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i="1" dirty="0" err="1" smtClean="0">
                <a:solidFill>
                  <a:srgbClr val="3C393B"/>
                </a:solidFill>
              </a:rPr>
              <a:t>robota</a:t>
            </a:r>
            <a:r>
              <a:rPr lang="fr-BE" dirty="0" smtClean="0">
                <a:solidFill>
                  <a:srgbClr val="3C393B"/>
                </a:solidFill>
              </a:rPr>
              <a:t> = travailleur en tchèque</a:t>
            </a:r>
            <a:endParaRPr lang="fr-BE" dirty="0">
              <a:solidFill>
                <a:srgbClr val="3C393B"/>
              </a:solidFill>
            </a:endParaRPr>
          </a:p>
        </p:txBody>
      </p:sp>
      <p:pic>
        <p:nvPicPr>
          <p:cNvPr id="4102" name="Picture 6" descr="File:R.U.R. by Karel &amp;Ccaron;apek 193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04864"/>
            <a:ext cx="2462674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File:Karel-cape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2656"/>
            <a:ext cx="887618" cy="126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823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ile:Isaac.Asimov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79"/>
          <a:stretch/>
        </p:blipFill>
        <p:spPr bwMode="auto">
          <a:xfrm>
            <a:off x="7164288" y="332657"/>
            <a:ext cx="887618" cy="126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Origine du terme « robot »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i="1" dirty="0" smtClean="0"/>
              <a:t>I, Robot </a:t>
            </a:r>
            <a:r>
              <a:rPr lang="fr-BE" dirty="0"/>
              <a:t>(recueil de nouvelles d'Isaac Asimov </a:t>
            </a:r>
            <a:r>
              <a:rPr lang="fr-BE" dirty="0" smtClean="0"/>
              <a:t>1950, publiées séparément de 1940 à 1950)</a:t>
            </a:r>
            <a:endParaRPr lang="fr-BE" b="1" dirty="0" smtClean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Origine du terme « robot »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Les robots: </a:t>
            </a:r>
            <a:r>
              <a:rPr lang="fr-BE" dirty="0" err="1" smtClean="0"/>
              <a:t>kézako</a:t>
            </a:r>
            <a:r>
              <a:rPr lang="fr-BE" dirty="0" smtClean="0"/>
              <a:t>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18</a:t>
            </a:fld>
            <a:endParaRPr lang="fr-BE"/>
          </a:p>
        </p:txBody>
      </p:sp>
      <p:pic>
        <p:nvPicPr>
          <p:cNvPr id="13319" name="Picture 7" descr="http://2.bp.blogspot.com/-XNPM_fHyCK8/UHvMWlxncGI/AAAAAAAAREU/fpZ6lMduuoo/s1600/irobo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92894"/>
            <a:ext cx="2448272" cy="404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Espace réservé du contenu 2"/>
          <p:cNvSpPr txBox="1">
            <a:spLocks/>
          </p:cNvSpPr>
          <p:nvPr/>
        </p:nvSpPr>
        <p:spPr>
          <a:xfrm>
            <a:off x="3267472" y="2752882"/>
            <a:ext cx="5040560" cy="35283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400" indent="-3175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None/>
              <a:defRPr sz="22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1pPr>
            <a:lvl2pPr marL="450850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defRPr sz="20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2pPr>
            <a:lvl3pPr marL="719138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defRPr sz="18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3pPr>
            <a:lvl4pPr marL="985838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tabLst/>
              <a:defRPr sz="16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4pPr>
            <a:lvl5pPr marL="1258888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defRPr sz="1400" kern="1200" baseline="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BE" dirty="0" smtClean="0"/>
              <a:t>Les « trois lois » (</a:t>
            </a:r>
            <a:r>
              <a:rPr lang="fr-BE" i="1" dirty="0" err="1" smtClean="0"/>
              <a:t>Runaround</a:t>
            </a:r>
            <a:r>
              <a:rPr lang="fr-BE" dirty="0" smtClean="0"/>
              <a:t>, 1942)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fr-BE" sz="2000" dirty="0"/>
              <a:t>Un robot </a:t>
            </a:r>
            <a:r>
              <a:rPr lang="fr-BE" sz="2000" b="1" dirty="0"/>
              <a:t>ne peut porter atteinte </a:t>
            </a:r>
            <a:r>
              <a:rPr lang="fr-BE" sz="2000" dirty="0"/>
              <a:t>à un être humain, ni, restant passif, permettre qu'un être humain soit exposé au danger.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fr-BE" sz="2000" dirty="0"/>
              <a:t>Un robot </a:t>
            </a:r>
            <a:r>
              <a:rPr lang="fr-BE" sz="2000" b="1" dirty="0"/>
              <a:t>doit obéir aux ordres </a:t>
            </a:r>
            <a:r>
              <a:rPr lang="fr-BE" sz="2000" dirty="0"/>
              <a:t>que lui donne un être humain, sauf si de tels ordres entrent en conflit avec la Première loi.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fr-BE" sz="2000" dirty="0"/>
              <a:t>Un robot </a:t>
            </a:r>
            <a:r>
              <a:rPr lang="fr-BE" sz="2000" b="1" dirty="0"/>
              <a:t>doit protéger son existence </a:t>
            </a:r>
            <a:r>
              <a:rPr lang="fr-BE" sz="2000" dirty="0"/>
              <a:t>tant que cette protection n'entre pas en conflit avec la Première ou la Deuxième loi.</a:t>
            </a:r>
          </a:p>
        </p:txBody>
      </p:sp>
    </p:spTree>
    <p:extLst>
      <p:ext uri="{BB962C8B-B14F-4D97-AF65-F5344CB8AC3E}">
        <p14:creationId xmlns:p14="http://schemas.microsoft.com/office/powerpoint/2010/main" val="230775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Définition officielle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Définition officielle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Les robots: </a:t>
            </a:r>
            <a:r>
              <a:rPr lang="fr-BE" dirty="0" err="1" smtClean="0"/>
              <a:t>kézako</a:t>
            </a:r>
            <a:r>
              <a:rPr lang="fr-BE" dirty="0" smtClean="0"/>
              <a:t>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19</a:t>
            </a:fld>
            <a:endParaRPr lang="fr-BE"/>
          </a:p>
        </p:txBody>
      </p:sp>
      <p:sp>
        <p:nvSpPr>
          <p:cNvPr id="7" name="Espace réservé du contenu 6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4925144"/>
          </a:xfrm>
        </p:spPr>
        <p:txBody>
          <a:bodyPr>
            <a:normAutofit/>
          </a:bodyPr>
          <a:lstStyle/>
          <a:p>
            <a:r>
              <a:rPr lang="fr-BE" b="1" dirty="0"/>
              <a:t>NF ISO </a:t>
            </a:r>
            <a:r>
              <a:rPr lang="fr-BE" b="1" dirty="0" smtClean="0"/>
              <a:t>8373 </a:t>
            </a:r>
            <a:r>
              <a:rPr lang="fr-BE" dirty="0" smtClean="0"/>
              <a:t>(Septembre 2012)</a:t>
            </a:r>
          </a:p>
          <a:p>
            <a:pPr lvl="1"/>
            <a:r>
              <a:rPr lang="fr-BE" b="1" u="sng" dirty="0" smtClean="0"/>
              <a:t>Robot:</a:t>
            </a:r>
            <a:r>
              <a:rPr lang="fr-BE" b="1" dirty="0" smtClean="0"/>
              <a:t> mécanisme </a:t>
            </a:r>
            <a:r>
              <a:rPr lang="fr-BE" b="1" dirty="0"/>
              <a:t>programmable actionné</a:t>
            </a:r>
            <a:r>
              <a:rPr lang="fr-BE" dirty="0"/>
              <a:t> sur au </a:t>
            </a:r>
            <a:r>
              <a:rPr lang="fr-BE" dirty="0" smtClean="0"/>
              <a:t>moins deux </a:t>
            </a:r>
            <a:r>
              <a:rPr lang="fr-BE" dirty="0"/>
              <a:t>axes </a:t>
            </a:r>
            <a:r>
              <a:rPr lang="fr-BE" dirty="0" smtClean="0"/>
              <a:t>avec </a:t>
            </a:r>
            <a:r>
              <a:rPr lang="fr-BE" dirty="0"/>
              <a:t>un degré </a:t>
            </a:r>
            <a:r>
              <a:rPr lang="fr-BE" dirty="0" smtClean="0"/>
              <a:t>d'</a:t>
            </a:r>
            <a:r>
              <a:rPr lang="fr-BE" b="1" dirty="0" smtClean="0"/>
              <a:t>autonomie</a:t>
            </a:r>
            <a:r>
              <a:rPr lang="fr-BE" dirty="0" smtClean="0"/>
              <a:t>, se </a:t>
            </a:r>
            <a:r>
              <a:rPr lang="fr-BE" dirty="0"/>
              <a:t>déplaçant dans son environnement, </a:t>
            </a:r>
            <a:r>
              <a:rPr lang="fr-BE" dirty="0" smtClean="0"/>
              <a:t>pour exécuter </a:t>
            </a:r>
            <a:r>
              <a:rPr lang="fr-BE" dirty="0"/>
              <a:t>des tâches prévues</a:t>
            </a:r>
          </a:p>
          <a:p>
            <a:pPr lvl="1"/>
            <a:r>
              <a:rPr lang="fr-BE" b="1" u="sng" dirty="0" smtClean="0"/>
              <a:t>Robot de service:</a:t>
            </a:r>
            <a:r>
              <a:rPr lang="fr-BE" b="1" dirty="0" smtClean="0"/>
              <a:t> </a:t>
            </a:r>
            <a:r>
              <a:rPr lang="fr-BE" dirty="0" smtClean="0"/>
              <a:t>robot qui </a:t>
            </a:r>
            <a:r>
              <a:rPr lang="fr-BE" dirty="0"/>
              <a:t>exécute des </a:t>
            </a:r>
            <a:r>
              <a:rPr lang="fr-BE" b="1" dirty="0"/>
              <a:t>tâches utiles pour </a:t>
            </a:r>
            <a:r>
              <a:rPr lang="fr-BE" b="1" dirty="0" smtClean="0"/>
              <a:t>des humains </a:t>
            </a:r>
            <a:r>
              <a:rPr lang="fr-BE" b="1" dirty="0"/>
              <a:t>ou des appareillages</a:t>
            </a:r>
            <a:r>
              <a:rPr lang="fr-BE" dirty="0"/>
              <a:t>, excluant </a:t>
            </a:r>
            <a:r>
              <a:rPr lang="fr-BE" dirty="0" smtClean="0"/>
              <a:t>les applications </a:t>
            </a:r>
            <a:r>
              <a:rPr lang="fr-BE" dirty="0"/>
              <a:t>d'automatisation </a:t>
            </a:r>
            <a:r>
              <a:rPr lang="fr-BE" dirty="0" smtClean="0"/>
              <a:t>industrielle</a:t>
            </a:r>
          </a:p>
          <a:p>
            <a:pPr lvl="2"/>
            <a:r>
              <a:rPr lang="fr-BE" b="1" u="sng" dirty="0" smtClean="0"/>
              <a:t>Robots </a:t>
            </a:r>
            <a:r>
              <a:rPr lang="fr-BE" b="1" u="sng" dirty="0"/>
              <a:t>de service </a:t>
            </a:r>
            <a:r>
              <a:rPr lang="fr-BE" b="1" u="sng" dirty="0" smtClean="0"/>
              <a:t>personnels:</a:t>
            </a:r>
            <a:r>
              <a:rPr lang="fr-BE" b="1" u="sng" dirty="0"/>
              <a:t/>
            </a:r>
            <a:br>
              <a:rPr lang="fr-BE" b="1" u="sng" dirty="0"/>
            </a:br>
            <a:endParaRPr lang="fr-BE" dirty="0"/>
          </a:p>
        </p:txBody>
      </p:sp>
      <p:cxnSp>
        <p:nvCxnSpPr>
          <p:cNvPr id="9" name="Connecteur droit 8"/>
          <p:cNvCxnSpPr/>
          <p:nvPr/>
        </p:nvCxnSpPr>
        <p:spPr>
          <a:xfrm>
            <a:off x="4211638" y="4005064"/>
            <a:ext cx="0" cy="2448272"/>
          </a:xfrm>
          <a:prstGeom prst="line">
            <a:avLst/>
          </a:prstGeom>
          <a:ln w="19050">
            <a:solidFill>
              <a:srgbClr val="3C393B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space réservé du contenu 6"/>
          <p:cNvSpPr txBox="1">
            <a:spLocks/>
          </p:cNvSpPr>
          <p:nvPr/>
        </p:nvSpPr>
        <p:spPr>
          <a:xfrm>
            <a:off x="3923928" y="3933056"/>
            <a:ext cx="4104778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400" indent="-3175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None/>
              <a:defRPr sz="22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1pPr>
            <a:lvl2pPr marL="450850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defRPr sz="20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2pPr>
            <a:lvl3pPr marL="719138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defRPr sz="18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3pPr>
            <a:lvl4pPr marL="985838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tabLst/>
              <a:defRPr sz="16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4pPr>
            <a:lvl5pPr marL="1258888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defRPr sz="1400" kern="1200" baseline="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fr-BE" b="1" u="sng" dirty="0" smtClean="0"/>
              <a:t>Robots de service professionnels:</a:t>
            </a:r>
            <a:br>
              <a:rPr lang="fr-BE" b="1" u="sng" dirty="0" smtClean="0"/>
            </a:br>
            <a:endParaRPr lang="fr-BE" dirty="0"/>
          </a:p>
        </p:txBody>
      </p:sp>
      <p:pic>
        <p:nvPicPr>
          <p:cNvPr id="16386" name="Picture 2" descr="http://ungeekaparis.fr/wp-content/uploads/2010/12/roomba_500_irobo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046" y="4493278"/>
            <a:ext cx="1013187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http://www.avland.co.uk/sony/ers7/togetherlrg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807" y="4300878"/>
            <a:ext cx="1680121" cy="92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http://kinovarobotics.com/wp-content/uploads/2012/03/img47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44884"/>
            <a:ext cx="1098069" cy="1483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244" t="25218" r="10928"/>
          <a:stretch/>
        </p:blipFill>
        <p:spPr bwMode="auto">
          <a:xfrm>
            <a:off x="4448533" y="4526751"/>
            <a:ext cx="1361863" cy="839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2" name="Picture 8" descr="http://www.newscientist.com/data/galleries/farm-robots/0059367cc3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521" y="4460497"/>
            <a:ext cx="1278420" cy="95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4" name="Picture 10" descr="http://www.bayer.com.tr/ebbsc/export/sites/tr_bc_internet/tr/_galleries/images/TextImages/robot.jpg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BF9FC"/>
              </a:clrFrom>
              <a:clrTo>
                <a:srgbClr val="FBF9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31475"/>
            <a:ext cx="792088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6" name="Picture 12" descr="http://www.wired.com/images_blogs/gadgetlab/2012/12/ff_robot5_large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372710"/>
            <a:ext cx="1080120" cy="116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00" name="Picture 16" descr="http://www.echord.info/file/Attachments/blogs/dimrob/public-summary-month-10-2011/110929_Echord_Report_02_005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712354"/>
            <a:ext cx="1408549" cy="932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02" name="Picture 18" descr="http://www.courrierinternational.com/files/paulgrisot@gmail.com/drone_illustration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933" y="4300878"/>
            <a:ext cx="1234791" cy="73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04" name="Picture 20" descr="http://images.gizmag.com/hero/homebuiltrovs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561299"/>
            <a:ext cx="1591851" cy="89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129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Robots de service </a:t>
            </a:r>
            <a:r>
              <a:rPr lang="fr-BE" dirty="0" smtClean="0"/>
              <a:t>professionnels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/>
              <a:t>Robots de service </a:t>
            </a:r>
            <a:r>
              <a:rPr lang="fr-BE" dirty="0" smtClean="0"/>
              <a:t>professionnels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Les robots: </a:t>
            </a:r>
            <a:r>
              <a:rPr lang="fr-BE" dirty="0" err="1" smtClean="0"/>
              <a:t>kézako</a:t>
            </a:r>
            <a:r>
              <a:rPr lang="fr-BE" dirty="0" smtClean="0"/>
              <a:t>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20</a:t>
            </a:fld>
            <a:endParaRPr lang="fr-BE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8" y="1340768"/>
            <a:ext cx="6858000" cy="4554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ZoneTexte 14"/>
          <p:cNvSpPr txBox="1"/>
          <p:nvPr/>
        </p:nvSpPr>
        <p:spPr>
          <a:xfrm>
            <a:off x="211230" y="6215246"/>
            <a:ext cx="7923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>
                <a:solidFill>
                  <a:srgbClr val="3C393B"/>
                </a:solidFill>
                <a:hlinkClick r:id="rId3"/>
              </a:rPr>
              <a:t>http://www.worldrobotics.org/uploads/tx_zeifr/Charts_IFR__</a:t>
            </a:r>
            <a:r>
              <a:rPr lang="fr-BE" dirty="0" smtClean="0">
                <a:solidFill>
                  <a:srgbClr val="3C393B"/>
                </a:solidFill>
                <a:hlinkClick r:id="rId3"/>
              </a:rPr>
              <a:t>30_August_2012.pdf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1" name="Flèche vers le bas 10"/>
          <p:cNvSpPr/>
          <p:nvPr/>
        </p:nvSpPr>
        <p:spPr>
          <a:xfrm>
            <a:off x="6516216" y="3429000"/>
            <a:ext cx="648072" cy="1008112"/>
          </a:xfrm>
          <a:prstGeom prst="downArrow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9" name="Espace réservé du contenu 6"/>
          <p:cNvSpPr txBox="1">
            <a:spLocks/>
          </p:cNvSpPr>
          <p:nvPr/>
        </p:nvSpPr>
        <p:spPr>
          <a:xfrm>
            <a:off x="4804815" y="2636912"/>
            <a:ext cx="3422802" cy="648072"/>
          </a:xfrm>
          <a:prstGeom prst="rect">
            <a:avLst/>
          </a:prstGeom>
          <a:solidFill>
            <a:srgbClr val="FDF7E3"/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25400" indent="-3175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None/>
              <a:defRPr sz="22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1pPr>
            <a:lvl2pPr marL="450850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defRPr sz="20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2pPr>
            <a:lvl3pPr marL="719138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defRPr sz="18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3pPr>
            <a:lvl4pPr marL="985838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tabLst/>
              <a:defRPr sz="1600" kern="120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4pPr>
            <a:lvl5pPr marL="1258888" indent="-228600" algn="l" defTabSz="914400" rtl="0" eaLnBrk="1" latinLnBrk="0" hangingPunct="1">
              <a:spcBef>
                <a:spcPct val="20000"/>
              </a:spcBef>
              <a:buClr>
                <a:srgbClr val="EA6C38"/>
              </a:buClr>
              <a:buFont typeface="Arial" pitchFamily="34" charset="0"/>
              <a:buChar char="•"/>
              <a:defRPr sz="1400" kern="1200" baseline="0">
                <a:solidFill>
                  <a:srgbClr val="3C393B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fr-BE" dirty="0" smtClean="0"/>
              <a:t>6% du volume des ventes</a:t>
            </a:r>
          </a:p>
          <a:p>
            <a:pPr lvl="2"/>
            <a:r>
              <a:rPr lang="fr-BE" dirty="0" smtClean="0"/>
              <a:t>38% de la valeur…</a:t>
            </a:r>
            <a:endParaRPr lang="fr-BE" dirty="0"/>
          </a:p>
        </p:txBody>
      </p:sp>
    </p:spTree>
    <p:extLst>
      <p:ext uri="{BB962C8B-B14F-4D97-AF65-F5344CB8AC3E}">
        <p14:creationId xmlns:p14="http://schemas.microsoft.com/office/powerpoint/2010/main" val="99774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Robots de service </a:t>
            </a:r>
            <a:r>
              <a:rPr lang="fr-BE" dirty="0" smtClean="0"/>
              <a:t>professionnels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/>
              <a:t>Robots de service </a:t>
            </a:r>
            <a:r>
              <a:rPr lang="fr-BE" dirty="0" smtClean="0"/>
              <a:t>professionnels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Les robots: </a:t>
            </a:r>
            <a:r>
              <a:rPr lang="fr-BE" dirty="0" err="1" smtClean="0"/>
              <a:t>kézako</a:t>
            </a:r>
            <a:r>
              <a:rPr lang="fr-BE" dirty="0" smtClean="0"/>
              <a:t>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21</a:t>
            </a:fld>
            <a:endParaRPr lang="fr-BE"/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120" y="1458496"/>
            <a:ext cx="7258050" cy="425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oneTexte 10"/>
          <p:cNvSpPr txBox="1"/>
          <p:nvPr/>
        </p:nvSpPr>
        <p:spPr>
          <a:xfrm>
            <a:off x="211230" y="6215246"/>
            <a:ext cx="7923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>
                <a:solidFill>
                  <a:srgbClr val="3C393B"/>
                </a:solidFill>
                <a:hlinkClick r:id="rId3"/>
              </a:rPr>
              <a:t>http://</a:t>
            </a:r>
            <a:r>
              <a:rPr lang="fr-BE" dirty="0" smtClean="0">
                <a:solidFill>
                  <a:srgbClr val="3C393B"/>
                </a:solidFill>
                <a:hlinkClick r:id="rId3"/>
              </a:rPr>
              <a:t>www.worldrobotics.org/uploads/tx_zeifr/Charts_IFR</a:t>
            </a:r>
            <a:r>
              <a:rPr lang="fr-BE" dirty="0">
                <a:solidFill>
                  <a:srgbClr val="3C393B"/>
                </a:solidFill>
                <a:hlinkClick r:id="rId3"/>
              </a:rPr>
              <a:t>__</a:t>
            </a:r>
            <a:r>
              <a:rPr lang="fr-BE" dirty="0" smtClean="0">
                <a:solidFill>
                  <a:srgbClr val="3C393B"/>
                </a:solidFill>
                <a:hlinkClick r:id="rId3"/>
              </a:rPr>
              <a:t>30_August_2012.pdf</a:t>
            </a:r>
            <a:endParaRPr lang="fr-BE" dirty="0">
              <a:solidFill>
                <a:srgbClr val="3C393B"/>
              </a:solidFill>
            </a:endParaRPr>
          </a:p>
        </p:txBody>
      </p:sp>
      <p:sp>
        <p:nvSpPr>
          <p:cNvPr id="12" name="Flèche vers le bas 11"/>
          <p:cNvSpPr/>
          <p:nvPr/>
        </p:nvSpPr>
        <p:spPr>
          <a:xfrm>
            <a:off x="3995936" y="2924944"/>
            <a:ext cx="648072" cy="1008112"/>
          </a:xfrm>
          <a:prstGeom prst="downArrow">
            <a:avLst/>
          </a:prstGeom>
          <a:solidFill>
            <a:srgbClr val="EA6C38"/>
          </a:solidFill>
          <a:ln>
            <a:solidFill>
              <a:srgbClr val="EA6C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72204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b="1" dirty="0" smtClean="0"/>
              <a:t>pourquoi </a:t>
            </a:r>
            <a:r>
              <a:rPr lang="fr-BE" dirty="0" smtClean="0"/>
              <a:t>?</a:t>
            </a:r>
            <a:endParaRPr lang="fr-BE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BE" dirty="0" smtClean="0"/>
              <a:t>Deuxième partie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22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4205070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C’est évident !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fr-BE" dirty="0" smtClean="0"/>
              <a:t>Coûtent </a:t>
            </a:r>
            <a:r>
              <a:rPr lang="fr-BE" b="1" dirty="0" smtClean="0"/>
              <a:t>moins cher </a:t>
            </a:r>
            <a:r>
              <a:rPr lang="fr-BE" dirty="0" smtClean="0"/>
              <a:t>qu’un chirurgien</a:t>
            </a:r>
          </a:p>
          <a:p>
            <a:pPr lvl="1"/>
            <a:r>
              <a:rPr lang="fr-BE" dirty="0" smtClean="0"/>
              <a:t>Ne se </a:t>
            </a:r>
            <a:r>
              <a:rPr lang="fr-BE" b="1" dirty="0" smtClean="0"/>
              <a:t>fatiguent pas</a:t>
            </a:r>
          </a:p>
          <a:p>
            <a:pPr lvl="1"/>
            <a:r>
              <a:rPr lang="fr-BE" dirty="0" smtClean="0"/>
              <a:t>Font des gestes plus </a:t>
            </a:r>
            <a:r>
              <a:rPr lang="fr-BE" b="1" dirty="0" smtClean="0"/>
              <a:t>précis</a:t>
            </a:r>
            <a:endParaRPr lang="fr-BE" b="1" dirty="0"/>
          </a:p>
          <a:p>
            <a:pPr lvl="1"/>
            <a:r>
              <a:rPr lang="fr-BE" b="1" dirty="0"/>
              <a:t>Réfléchissent </a:t>
            </a:r>
            <a:r>
              <a:rPr lang="fr-BE" b="1" dirty="0" smtClean="0"/>
              <a:t>plus </a:t>
            </a:r>
            <a:r>
              <a:rPr lang="fr-BE" b="1" dirty="0"/>
              <a:t>vite </a:t>
            </a:r>
            <a:r>
              <a:rPr lang="fr-BE" dirty="0"/>
              <a:t>qu’un </a:t>
            </a:r>
            <a:r>
              <a:rPr lang="fr-BE" dirty="0" smtClean="0"/>
              <a:t>chirurgien (et ne </a:t>
            </a:r>
            <a:r>
              <a:rPr lang="fr-BE" dirty="0"/>
              <a:t>se trompent </a:t>
            </a:r>
            <a:r>
              <a:rPr lang="fr-BE" dirty="0" smtClean="0"/>
              <a:t>jamais)</a:t>
            </a:r>
          </a:p>
          <a:p>
            <a:pPr lvl="1"/>
            <a:r>
              <a:rPr lang="fr-BE" dirty="0" smtClean="0"/>
              <a:t>Ne </a:t>
            </a:r>
            <a:r>
              <a:rPr lang="fr-BE" b="1" dirty="0" smtClean="0"/>
              <a:t>blaguent pas </a:t>
            </a:r>
            <a:r>
              <a:rPr lang="fr-BE" dirty="0" smtClean="0"/>
              <a:t>durant une opération</a:t>
            </a:r>
          </a:p>
          <a:p>
            <a:pPr lvl="1"/>
            <a:r>
              <a:rPr lang="fr-BE" dirty="0" smtClean="0"/>
              <a:t>Ne </a:t>
            </a:r>
            <a:r>
              <a:rPr lang="fr-BE" b="1" dirty="0" smtClean="0"/>
              <a:t>draguent pas </a:t>
            </a:r>
            <a:r>
              <a:rPr lang="fr-BE" dirty="0" smtClean="0"/>
              <a:t>la nouvelle assistante</a:t>
            </a:r>
          </a:p>
          <a:p>
            <a:pPr lvl="1"/>
            <a:r>
              <a:rPr lang="fr-BE" dirty="0" smtClean="0"/>
              <a:t>Sont plus</a:t>
            </a:r>
            <a:r>
              <a:rPr lang="fr-BE" b="1" dirty="0" smtClean="0"/>
              <a:t> facile à virer </a:t>
            </a:r>
            <a:r>
              <a:rPr lang="fr-BE" dirty="0" smtClean="0"/>
              <a:t>en cas de problème</a:t>
            </a:r>
          </a:p>
          <a:p>
            <a:pPr lvl="1"/>
            <a:r>
              <a:rPr lang="fr-BE" dirty="0" smtClean="0"/>
              <a:t>… 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 smtClean="0"/>
              <a:t>C’est évident !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23</a:t>
            </a:fld>
            <a:endParaRPr lang="fr-BE"/>
          </a:p>
        </p:txBody>
      </p:sp>
      <p:pic>
        <p:nvPicPr>
          <p:cNvPr id="1026" name="Picture 2" descr="http://www.igorstshirts.com/blog/conceptrobots/2012/aaron_beck/aaron_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680905"/>
            <a:ext cx="2808312" cy="1983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rawstory.com/rs/wp-content/uploads/2013/02/Robot-surgeon-via-Shutterstock-615x345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686269"/>
            <a:ext cx="3535075" cy="198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52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L’avenir est en marche à JHU…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/>
              <a:t>L’avenir est en marche à </a:t>
            </a:r>
            <a:r>
              <a:rPr lang="fr-BE" dirty="0" smtClean="0"/>
              <a:t>JHU…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24</a:t>
            </a:fld>
            <a:endParaRPr lang="fr-BE"/>
          </a:p>
        </p:txBody>
      </p:sp>
      <p:pic>
        <p:nvPicPr>
          <p:cNvPr id="7" name="daVinciJHU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212" y="1988840"/>
            <a:ext cx="6096851" cy="342947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ZoneTexte 10"/>
          <p:cNvSpPr txBox="1"/>
          <p:nvPr/>
        </p:nvSpPr>
        <p:spPr>
          <a:xfrm>
            <a:off x="1224761" y="6215246"/>
            <a:ext cx="5973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BE" dirty="0">
                <a:solidFill>
                  <a:srgbClr val="3C393B"/>
                </a:solidFill>
              </a:rPr>
              <a:t>Extraits de </a:t>
            </a:r>
            <a:r>
              <a:rPr lang="fr-BE" dirty="0" smtClean="0">
                <a:solidFill>
                  <a:srgbClr val="3C393B"/>
                </a:solidFill>
                <a:hlinkClick r:id="rId5"/>
              </a:rPr>
              <a:t>http</a:t>
            </a:r>
            <a:r>
              <a:rPr lang="fr-BE" dirty="0">
                <a:solidFill>
                  <a:srgbClr val="3C393B"/>
                </a:solidFill>
                <a:hlinkClick r:id="rId5"/>
              </a:rPr>
              <a:t>://</a:t>
            </a:r>
            <a:r>
              <a:rPr lang="fr-BE" dirty="0" smtClean="0">
                <a:solidFill>
                  <a:srgbClr val="3C393B"/>
                </a:solidFill>
                <a:hlinkClick r:id="rId5"/>
              </a:rPr>
              <a:t>www.youtube.com/watch?v=rP25mga2x8M</a:t>
            </a:r>
            <a:endParaRPr lang="fr-BE" dirty="0">
              <a:solidFill>
                <a:srgbClr val="3C393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364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1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Quelques capacités intéressantes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fr-BE" b="1" dirty="0" smtClean="0"/>
              <a:t>Précision</a:t>
            </a:r>
            <a:endParaRPr lang="fr-BE" b="1" dirty="0"/>
          </a:p>
          <a:p>
            <a:pPr lvl="1"/>
            <a:r>
              <a:rPr lang="fr-BE" b="1" dirty="0" smtClean="0"/>
              <a:t>Répétabilité</a:t>
            </a:r>
          </a:p>
          <a:p>
            <a:pPr lvl="1"/>
            <a:r>
              <a:rPr lang="fr-BE" b="1" dirty="0" smtClean="0"/>
              <a:t>Filtrage</a:t>
            </a:r>
            <a:r>
              <a:rPr lang="fr-BE" dirty="0" smtClean="0"/>
              <a:t> </a:t>
            </a:r>
            <a:r>
              <a:rPr lang="fr-BE" dirty="0"/>
              <a:t>de mouvements parasites</a:t>
            </a:r>
          </a:p>
          <a:p>
            <a:pPr lvl="1"/>
            <a:r>
              <a:rPr lang="fr-BE" dirty="0" smtClean="0"/>
              <a:t>Insensibilité aux </a:t>
            </a:r>
            <a:r>
              <a:rPr lang="fr-BE" b="1" dirty="0" smtClean="0"/>
              <a:t>radiations</a:t>
            </a:r>
            <a:r>
              <a:rPr lang="fr-BE" dirty="0" smtClean="0"/>
              <a:t> </a:t>
            </a:r>
            <a:r>
              <a:rPr lang="fr-BE" dirty="0"/>
              <a:t>ionisantes</a:t>
            </a:r>
          </a:p>
          <a:p>
            <a:pPr lvl="1"/>
            <a:r>
              <a:rPr lang="fr-BE" dirty="0"/>
              <a:t>Contrôle des </a:t>
            </a:r>
            <a:r>
              <a:rPr lang="fr-BE" b="1" dirty="0" smtClean="0"/>
              <a:t>efforts</a:t>
            </a:r>
          </a:p>
          <a:p>
            <a:pPr lvl="1"/>
            <a:r>
              <a:rPr lang="fr-BE" b="1" dirty="0" smtClean="0"/>
              <a:t>Stabilité</a:t>
            </a:r>
            <a:r>
              <a:rPr lang="fr-BE" dirty="0" smtClean="0"/>
              <a:t> </a:t>
            </a:r>
            <a:r>
              <a:rPr lang="fr-BE" dirty="0"/>
              <a:t>et absence de fatigue </a:t>
            </a:r>
            <a:endParaRPr lang="fr-BE" dirty="0" smtClean="0"/>
          </a:p>
          <a:p>
            <a:pPr lvl="1"/>
            <a:r>
              <a:rPr lang="fr-BE" dirty="0" smtClean="0"/>
              <a:t>Restauration des </a:t>
            </a:r>
            <a:r>
              <a:rPr lang="fr-BE" b="1" dirty="0" smtClean="0"/>
              <a:t>mobilités</a:t>
            </a:r>
            <a:r>
              <a:rPr lang="fr-BE" dirty="0" smtClean="0"/>
              <a:t> perdues en MIS</a:t>
            </a:r>
          </a:p>
          <a:p>
            <a:pPr lvl="1"/>
            <a:r>
              <a:rPr lang="fr-BE" dirty="0" smtClean="0"/>
              <a:t>… </a:t>
            </a:r>
          </a:p>
          <a:p>
            <a:pPr lvl="1"/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/>
              <a:t>Quelques capacités intéressantes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25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386960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/>
              <a:t>Précision </a:t>
            </a:r>
            <a:r>
              <a:rPr lang="fr-BE" dirty="0"/>
              <a:t>géométrique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/>
              <a:t>Chirurgie </a:t>
            </a:r>
            <a:r>
              <a:rPr lang="fr-BE" dirty="0" smtClean="0"/>
              <a:t>orthopédique, neurochirurgie, radiothérapie</a:t>
            </a:r>
            <a:endParaRPr lang="fr-FR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Précision </a:t>
            </a:r>
            <a:r>
              <a:rPr lang="fr-BE" dirty="0"/>
              <a:t>géométrique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26</a:t>
            </a:fld>
            <a:endParaRPr lang="fr-BE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579" y="3681215"/>
            <a:ext cx="1734858" cy="2523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18" t="35123" r="44019" b="19434"/>
          <a:stretch>
            <a:fillRect/>
          </a:stretch>
        </p:blipFill>
        <p:spPr bwMode="auto">
          <a:xfrm>
            <a:off x="389707" y="4568636"/>
            <a:ext cx="2447925" cy="180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3131864" y="6211351"/>
            <a:ext cx="2808288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fr-BE" b="1" i="1" dirty="0" err="1"/>
              <a:t>SpineAssist</a:t>
            </a:r>
            <a:r>
              <a:rPr lang="fr-BE" b="1" i="1" dirty="0"/>
              <a:t> </a:t>
            </a:r>
            <a:r>
              <a:rPr lang="fr-BE" dirty="0"/>
              <a:t>(</a:t>
            </a:r>
            <a:r>
              <a:rPr lang="fr-BE" dirty="0" err="1"/>
              <a:t>Mazor</a:t>
            </a:r>
            <a:r>
              <a:rPr lang="fr-BE" dirty="0"/>
              <a:t> </a:t>
            </a:r>
            <a:r>
              <a:rPr lang="fr-BE" dirty="0" err="1"/>
              <a:t>Surgical</a:t>
            </a:r>
            <a:r>
              <a:rPr lang="fr-BE" dirty="0"/>
              <a:t> Technologies, Israël)</a:t>
            </a:r>
            <a:endParaRPr lang="fr-FR" dirty="0"/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95497" y="6372036"/>
            <a:ext cx="303634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/>
              <a:t>PraxiTeles</a:t>
            </a:r>
            <a:r>
              <a:rPr lang="fr-BE" b="1" i="1" dirty="0"/>
              <a:t> </a:t>
            </a:r>
            <a:r>
              <a:rPr lang="fr-BE" dirty="0"/>
              <a:t>(</a:t>
            </a:r>
            <a:r>
              <a:rPr lang="fr-BE" dirty="0" err="1"/>
              <a:t>Praxim</a:t>
            </a:r>
            <a:r>
              <a:rPr lang="fr-BE" dirty="0"/>
              <a:t> </a:t>
            </a:r>
            <a:r>
              <a:rPr lang="fr-BE" dirty="0" smtClean="0"/>
              <a:t>– France</a:t>
            </a:r>
            <a:r>
              <a:rPr lang="fr-BE" dirty="0"/>
              <a:t>)</a:t>
            </a:r>
            <a:endParaRPr lang="fr-FR" dirty="0"/>
          </a:p>
        </p:txBody>
      </p:sp>
      <p:pic>
        <p:nvPicPr>
          <p:cNvPr id="11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640" y="2233919"/>
            <a:ext cx="1618754" cy="1195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1718643" y="3429355"/>
            <a:ext cx="143874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smtClean="0"/>
              <a:t>ROBODOC</a:t>
            </a:r>
            <a:endParaRPr lang="fr-FR" dirty="0"/>
          </a:p>
        </p:txBody>
      </p:sp>
      <p:pic>
        <p:nvPicPr>
          <p:cNvPr id="13" name="Picture 4" descr="http://i63.servimg.com/u/f63/15/03/04/71/acrobo1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47" y="2238038"/>
            <a:ext cx="1250393" cy="182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284069" y="4067780"/>
            <a:ext cx="143874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 smtClean="0"/>
              <a:t>Acrobot</a:t>
            </a:r>
            <a:endParaRPr lang="fr-FR" dirty="0"/>
          </a:p>
        </p:txBody>
      </p:sp>
      <p:grpSp>
        <p:nvGrpSpPr>
          <p:cNvPr id="15" name="Groupe 14"/>
          <p:cNvGrpSpPr/>
          <p:nvPr/>
        </p:nvGrpSpPr>
        <p:grpSpPr>
          <a:xfrm>
            <a:off x="3247394" y="2238038"/>
            <a:ext cx="1809041" cy="814327"/>
            <a:chOff x="3491880" y="3467541"/>
            <a:chExt cx="3343275" cy="1504952"/>
          </a:xfrm>
        </p:grpSpPr>
        <p:pic>
          <p:nvPicPr>
            <p:cNvPr id="16" name="Picture 4" descr="http://www.surgetics.org/fr/public/images/neuro_p1_16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9255" y="3467542"/>
              <a:ext cx="1485900" cy="1504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6" descr="http://www.surgetics.org/fr/public/images/neuro_p1_15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3467541"/>
              <a:ext cx="1857375" cy="1504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3492264" y="3052364"/>
            <a:ext cx="143874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 smtClean="0"/>
              <a:t>Neuromate</a:t>
            </a:r>
            <a:endParaRPr lang="fr-FR" dirty="0"/>
          </a:p>
        </p:txBody>
      </p:sp>
      <p:pic>
        <p:nvPicPr>
          <p:cNvPr id="2050" name="Picture 2" descr="http://www.neurosurgery.pitt.edu/sites/default/files/cyberknife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15948"/>
            <a:ext cx="2697330" cy="25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 Box 7"/>
          <p:cNvSpPr txBox="1">
            <a:spLocks noChangeArrowheads="1"/>
          </p:cNvSpPr>
          <p:nvPr/>
        </p:nvSpPr>
        <p:spPr bwMode="auto">
          <a:xfrm>
            <a:off x="5655527" y="5093537"/>
            <a:ext cx="28345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 smtClean="0"/>
              <a:t>CyberKnife</a:t>
            </a:r>
            <a:r>
              <a:rPr lang="fr-BE" b="1" i="1" dirty="0" smtClean="0"/>
              <a:t> </a:t>
            </a:r>
            <a:r>
              <a:rPr lang="fr-BE" dirty="0" smtClean="0"/>
              <a:t>(</a:t>
            </a:r>
            <a:r>
              <a:rPr lang="fr-BE" dirty="0" err="1" smtClean="0"/>
              <a:t>Accuray</a:t>
            </a:r>
            <a:r>
              <a:rPr lang="fr-BE" dirty="0" smtClean="0"/>
              <a:t> – USA)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15117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/>
              <a:t>Répétabilité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Neuro-réhabilitation</a:t>
            </a:r>
            <a:endParaRPr lang="fr-FR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Répétabilité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27</a:t>
            </a:fld>
            <a:endParaRPr lang="fr-BE"/>
          </a:p>
        </p:txBody>
      </p:sp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58" y="2276872"/>
            <a:ext cx="371088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 Box 5"/>
          <p:cNvSpPr txBox="1">
            <a:spLocks noChangeArrowheads="1"/>
          </p:cNvSpPr>
          <p:nvPr/>
        </p:nvSpPr>
        <p:spPr bwMode="auto">
          <a:xfrm>
            <a:off x="381846" y="4166349"/>
            <a:ext cx="394870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/>
              <a:t>MotionMaker</a:t>
            </a:r>
            <a:r>
              <a:rPr lang="fr-BE" b="1" i="1" dirty="0"/>
              <a:t> </a:t>
            </a:r>
            <a:r>
              <a:rPr lang="fr-BE" dirty="0"/>
              <a:t>(</a:t>
            </a:r>
            <a:r>
              <a:rPr lang="fr-FR" dirty="0"/>
              <a:t>Fondation Suisse pour les </a:t>
            </a:r>
            <a:r>
              <a:rPr lang="fr-FR" dirty="0" err="1"/>
              <a:t>Cyberthèses</a:t>
            </a:r>
            <a:r>
              <a:rPr lang="fr-BE" dirty="0"/>
              <a:t>, Suisse)</a:t>
            </a:r>
            <a:endParaRPr lang="fr-FR" dirty="0"/>
          </a:p>
        </p:txBody>
      </p:sp>
      <p:pic>
        <p:nvPicPr>
          <p:cNvPr id="4099" name="Picture 3" descr="D:\Downloads\reaplan_camp_read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611" y="3429000"/>
            <a:ext cx="3790131" cy="237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 Box 5"/>
          <p:cNvSpPr txBox="1">
            <a:spLocks noChangeArrowheads="1"/>
          </p:cNvSpPr>
          <p:nvPr/>
        </p:nvSpPr>
        <p:spPr bwMode="auto">
          <a:xfrm>
            <a:off x="4300325" y="5801533"/>
            <a:ext cx="394870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 smtClean="0"/>
              <a:t>ReaPlan</a:t>
            </a:r>
            <a:r>
              <a:rPr lang="fr-BE" b="1" i="1" dirty="0" smtClean="0"/>
              <a:t> </a:t>
            </a:r>
            <a:r>
              <a:rPr lang="fr-BE" dirty="0" smtClean="0"/>
              <a:t>(UCL CEREM – READ)</a:t>
            </a:r>
            <a:endParaRPr lang="fr-FR" dirty="0"/>
          </a:p>
        </p:txBody>
      </p:sp>
      <p:pic>
        <p:nvPicPr>
          <p:cNvPr id="28" name="Picture 7" descr="D:\Documents\Admin et orga\Templates\UCL\logo_UCL_horiz_bleu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384" y="2510923"/>
            <a:ext cx="1092574" cy="818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D:\Documents\Admin et orga\Templates\Logo_Saint-Luc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10922"/>
            <a:ext cx="531123" cy="818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19"/>
          <p:cNvSpPr/>
          <p:nvPr/>
        </p:nvSpPr>
        <p:spPr>
          <a:xfrm>
            <a:off x="7236296" y="4437112"/>
            <a:ext cx="144016" cy="375568"/>
          </a:xfrm>
          <a:prstGeom prst="rect">
            <a:avLst/>
          </a:prstGeom>
          <a:solidFill>
            <a:srgbClr val="3C393B"/>
          </a:solidFill>
          <a:ln>
            <a:solidFill>
              <a:srgbClr val="3C393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39640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800600"/>
          </a:xfrm>
        </p:spPr>
        <p:txBody>
          <a:bodyPr/>
          <a:lstStyle/>
          <a:p>
            <a:r>
              <a:rPr lang="fr-BE" dirty="0"/>
              <a:t>Chirurgie cardiaque</a:t>
            </a:r>
            <a:br>
              <a:rPr lang="fr-BE" dirty="0"/>
            </a:br>
            <a:r>
              <a:rPr lang="fr-BE" i="1" dirty="0"/>
              <a:t>(cœur battant)</a:t>
            </a:r>
          </a:p>
          <a:p>
            <a:endParaRPr lang="fr-FR" dirty="0"/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/>
              <a:t>Filtrage</a:t>
            </a:r>
            <a:r>
              <a:rPr lang="fr-BE" dirty="0"/>
              <a:t> des mouvements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Filtrage</a:t>
            </a:r>
            <a:r>
              <a:rPr lang="fr-BE" dirty="0"/>
              <a:t> des mouvements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28</a:t>
            </a:fld>
            <a:endParaRPr lang="fr-BE"/>
          </a:p>
        </p:txBody>
      </p:sp>
      <p:sp>
        <p:nvSpPr>
          <p:cNvPr id="16" name="Rectangle 4"/>
          <p:cNvSpPr>
            <a:spLocks noChangeArrowheads="1"/>
          </p:cNvSpPr>
          <p:nvPr/>
        </p:nvSpPr>
        <p:spPr bwMode="auto">
          <a:xfrm>
            <a:off x="4644008" y="1268760"/>
            <a:ext cx="4247703" cy="5127625"/>
          </a:xfrm>
          <a:prstGeom prst="rect">
            <a:avLst/>
          </a:prstGeom>
          <a:extLst/>
        </p:spPr>
        <p:txBody>
          <a:bodyPr vert="horz" lIns="91440" tIns="45720" rIns="91440" bIns="45720" rtlCol="0">
            <a:normAutofit/>
          </a:bodyPr>
          <a:lstStyle/>
          <a:p>
            <a:pPr marL="25400" indent="-3175">
              <a:spcBef>
                <a:spcPct val="20000"/>
              </a:spcBef>
              <a:buClr>
                <a:srgbClr val="EA6C38"/>
              </a:buClr>
              <a:buFont typeface="Arial" pitchFamily="34" charset="0"/>
              <a:buNone/>
            </a:pPr>
            <a:r>
              <a:rPr lang="fr-BE" sz="2200" dirty="0" smtClean="0">
                <a:solidFill>
                  <a:srgbClr val="3C393B"/>
                </a:solidFill>
              </a:rPr>
              <a:t>Ophtalmologie </a:t>
            </a:r>
            <a:r>
              <a:rPr lang="fr-BE" sz="2200" i="1" dirty="0" smtClean="0">
                <a:solidFill>
                  <a:srgbClr val="3C393B"/>
                </a:solidFill>
              </a:rPr>
              <a:t>(tremblements</a:t>
            </a:r>
            <a:r>
              <a:rPr lang="fr-BE" sz="2200" i="1" dirty="0">
                <a:solidFill>
                  <a:srgbClr val="3C393B"/>
                </a:solidFill>
              </a:rPr>
              <a:t>)</a:t>
            </a:r>
          </a:p>
          <a:p>
            <a:pPr marL="25400" indent="-3175">
              <a:spcBef>
                <a:spcPct val="20000"/>
              </a:spcBef>
              <a:buClr>
                <a:srgbClr val="EA6C38"/>
              </a:buClr>
              <a:buFont typeface="Arial" pitchFamily="34" charset="0"/>
              <a:buNone/>
            </a:pPr>
            <a:endParaRPr lang="fr-FR" sz="2200" dirty="0">
              <a:solidFill>
                <a:srgbClr val="3C393B"/>
              </a:solidFill>
            </a:endParaRPr>
          </a:p>
        </p:txBody>
      </p:sp>
      <p:sp>
        <p:nvSpPr>
          <p:cNvPr id="18" name="Text Box 6"/>
          <p:cNvSpPr txBox="1">
            <a:spLocks noChangeArrowheads="1"/>
          </p:cNvSpPr>
          <p:nvPr/>
        </p:nvSpPr>
        <p:spPr bwMode="auto">
          <a:xfrm>
            <a:off x="4355976" y="3620368"/>
            <a:ext cx="397283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/>
              <a:t>Steady</a:t>
            </a:r>
            <a:r>
              <a:rPr lang="fr-BE" b="1" i="1" dirty="0"/>
              <a:t>-Hand </a:t>
            </a:r>
            <a:r>
              <a:rPr lang="fr-BE" dirty="0"/>
              <a:t>(Johns Hopkins </a:t>
            </a:r>
            <a:r>
              <a:rPr lang="fr-BE" dirty="0" err="1"/>
              <a:t>Univ</a:t>
            </a:r>
            <a:r>
              <a:rPr lang="fr-BE" dirty="0" smtClean="0"/>
              <a:t>., </a:t>
            </a:r>
            <a:r>
              <a:rPr lang="fr-BE" dirty="0"/>
              <a:t>USA)</a:t>
            </a:r>
            <a:endParaRPr lang="fr-FR" dirty="0"/>
          </a:p>
        </p:txBody>
      </p:sp>
      <p:sp>
        <p:nvSpPr>
          <p:cNvPr id="19" name="Text Box 8"/>
          <p:cNvSpPr txBox="1">
            <a:spLocks noChangeArrowheads="1"/>
          </p:cNvSpPr>
          <p:nvPr/>
        </p:nvSpPr>
        <p:spPr bwMode="auto">
          <a:xfrm>
            <a:off x="179388" y="5157788"/>
            <a:ext cx="4105275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fr-BE" b="1" i="1" dirty="0"/>
              <a:t>GABIE </a:t>
            </a:r>
            <a:r>
              <a:rPr lang="fr-BE" dirty="0"/>
              <a:t>(LIRMM, </a:t>
            </a:r>
            <a:r>
              <a:rPr lang="en-GB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ISIR, </a:t>
            </a:r>
            <a:r>
              <a:rPr lang="en-GB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TIMC, CEA</a:t>
            </a:r>
            <a:r>
              <a:rPr lang="fr-FR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-LIST</a:t>
            </a:r>
            <a:r>
              <a:rPr lang="en-GB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, </a:t>
            </a:r>
            <a:r>
              <a:rPr lang="en-GB" dirty="0" err="1">
                <a:effectLst>
                  <a:outerShdw blurRad="38100" dist="38100" dir="2700000" algn="tl">
                    <a:srgbClr val="FFFFFF"/>
                  </a:outerShdw>
                </a:effectLst>
              </a:rPr>
              <a:t>Hôpital</a:t>
            </a:r>
            <a:r>
              <a:rPr lang="en-GB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La </a:t>
            </a:r>
            <a:r>
              <a:rPr lang="en-GB" dirty="0" err="1">
                <a:effectLst>
                  <a:outerShdw blurRad="38100" dist="38100" dir="2700000" algn="tl">
                    <a:srgbClr val="FFFFFF"/>
                  </a:outerShdw>
                </a:effectLst>
              </a:rPr>
              <a:t>Pitié</a:t>
            </a:r>
            <a:r>
              <a:rPr lang="en-GB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GB" dirty="0" err="1">
                <a:effectLst>
                  <a:outerShdw blurRad="38100" dist="38100" dir="2700000" algn="tl">
                    <a:srgbClr val="FFFFFF"/>
                  </a:outerShdw>
                </a:effectLst>
              </a:rPr>
              <a:t>Salpêtrière</a:t>
            </a:r>
            <a:r>
              <a:rPr lang="fr-BE" dirty="0"/>
              <a:t>, CHU </a:t>
            </a:r>
            <a:r>
              <a:rPr lang="en-GB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Grenoble, SINTERS S.A.</a:t>
            </a:r>
            <a:r>
              <a:rPr lang="fr-BE" dirty="0"/>
              <a:t>, France)</a:t>
            </a:r>
            <a:endParaRPr lang="fr-FR" dirty="0"/>
          </a:p>
        </p:txBody>
      </p:sp>
      <p:pic>
        <p:nvPicPr>
          <p:cNvPr id="2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0" y="2420938"/>
            <a:ext cx="3529013" cy="260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932" y="1681729"/>
            <a:ext cx="151765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Imag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64"/>
          <a:stretch>
            <a:fillRect/>
          </a:stretch>
        </p:blipFill>
        <p:spPr bwMode="auto">
          <a:xfrm>
            <a:off x="5899145" y="1772816"/>
            <a:ext cx="2429664" cy="1847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 Box 6"/>
          <p:cNvSpPr txBox="1">
            <a:spLocks noChangeArrowheads="1"/>
          </p:cNvSpPr>
          <p:nvPr/>
        </p:nvSpPr>
        <p:spPr bwMode="auto">
          <a:xfrm>
            <a:off x="4317620" y="6239048"/>
            <a:ext cx="363778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smtClean="0"/>
              <a:t>Micron </a:t>
            </a:r>
            <a:r>
              <a:rPr lang="fr-BE" dirty="0" smtClean="0"/>
              <a:t>(Carnegie Mellon </a:t>
            </a:r>
            <a:r>
              <a:rPr lang="fr-BE" dirty="0" err="1" smtClean="0"/>
              <a:t>Univ</a:t>
            </a:r>
            <a:r>
              <a:rPr lang="fr-BE" dirty="0" smtClean="0"/>
              <a:t>., </a:t>
            </a:r>
            <a:r>
              <a:rPr lang="fr-BE" dirty="0"/>
              <a:t>USA)</a:t>
            </a:r>
            <a:endParaRPr lang="fr-FR" dirty="0"/>
          </a:p>
        </p:txBody>
      </p:sp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02980"/>
            <a:ext cx="3070371" cy="203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6" name="Picture 12" descr="http://releases.jhu.edu/wp-content/uploads/2012/12/Greg-Hager-300x23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759" y="1733828"/>
            <a:ext cx="1428751" cy="112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88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Insensibilité aux </a:t>
            </a:r>
            <a:r>
              <a:rPr lang="fr-BE" b="1" dirty="0"/>
              <a:t>radiations </a:t>
            </a:r>
            <a:r>
              <a:rPr lang="fr-BE" b="1" dirty="0" smtClean="0"/>
              <a:t>ionisantes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/>
              <a:t>Ponctions sous CT-scan</a:t>
            </a:r>
            <a:endParaRPr lang="fr-FR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 rot="16200000">
            <a:off x="7340871" y="1435440"/>
            <a:ext cx="2859360" cy="365760"/>
          </a:xfrm>
        </p:spPr>
        <p:txBody>
          <a:bodyPr/>
          <a:lstStyle/>
          <a:p>
            <a:r>
              <a:rPr lang="fr-BE" dirty="0"/>
              <a:t>Insensibilité aux </a:t>
            </a:r>
            <a:r>
              <a:rPr lang="fr-BE" b="1" dirty="0"/>
              <a:t>radiations ionisantes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29</a:t>
            </a:fld>
            <a:endParaRPr lang="fr-BE"/>
          </a:p>
        </p:txBody>
      </p:sp>
      <p:sp>
        <p:nvSpPr>
          <p:cNvPr id="16" name="Text Box 5"/>
          <p:cNvSpPr txBox="1">
            <a:spLocks noChangeArrowheads="1"/>
          </p:cNvSpPr>
          <p:nvPr/>
        </p:nvSpPr>
        <p:spPr bwMode="auto">
          <a:xfrm>
            <a:off x="1003573" y="5842997"/>
            <a:ext cx="637674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/>
              <a:t>CT-bot</a:t>
            </a:r>
            <a:r>
              <a:rPr lang="fr-BE" b="1" i="1" dirty="0"/>
              <a:t> </a:t>
            </a:r>
            <a:r>
              <a:rPr lang="fr-BE" dirty="0"/>
              <a:t>(LSIIT, INSA Strasbourg, LAAS, IRCAD, ULP, France)</a:t>
            </a:r>
            <a:endParaRPr lang="fr-FR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546" y="2315570"/>
            <a:ext cx="4574794" cy="342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711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Contrôle des </a:t>
            </a:r>
            <a:r>
              <a:rPr lang="fr-BE" b="1" dirty="0"/>
              <a:t>efforts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/>
              <a:t>Prélèvement de peau</a:t>
            </a:r>
            <a:endParaRPr lang="fr-FR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/>
              <a:t>Contrôle des </a:t>
            </a:r>
            <a:r>
              <a:rPr lang="fr-BE" b="1" dirty="0"/>
              <a:t>efforts</a:t>
            </a:r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30</a:t>
            </a:fld>
            <a:endParaRPr lang="fr-BE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916832"/>
            <a:ext cx="3302000" cy="261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" t="2092"/>
          <a:stretch>
            <a:fillRect/>
          </a:stretch>
        </p:blipFill>
        <p:spPr bwMode="auto">
          <a:xfrm>
            <a:off x="395288" y="2355056"/>
            <a:ext cx="3744913" cy="3344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4652094"/>
            <a:ext cx="2001838" cy="161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 Box 12"/>
          <p:cNvSpPr txBox="1">
            <a:spLocks noChangeArrowheads="1"/>
          </p:cNvSpPr>
          <p:nvPr/>
        </p:nvSpPr>
        <p:spPr bwMode="auto">
          <a:xfrm>
            <a:off x="1763713" y="5882481"/>
            <a:ext cx="259238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fr-BE" b="1" i="1" dirty="0"/>
              <a:t>SCALPP </a:t>
            </a:r>
            <a:r>
              <a:rPr lang="fr-BE" dirty="0"/>
              <a:t>(LIRMM, France)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16519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/>
              <a:t>Stabilité</a:t>
            </a:r>
            <a:r>
              <a:rPr lang="fr-BE" dirty="0"/>
              <a:t> et absence de fatigue 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Porte-endoscopes</a:t>
            </a:r>
            <a:endParaRPr lang="fr-FR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Stabilité</a:t>
            </a:r>
            <a:r>
              <a:rPr lang="fr-BE" dirty="0"/>
              <a:t> et absence de fatigue 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31</a:t>
            </a:fld>
            <a:endParaRPr lang="fr-BE"/>
          </a:p>
        </p:txBody>
      </p:sp>
      <p:pic>
        <p:nvPicPr>
          <p:cNvPr id="13" name="Picture 6" descr="AESOP_OR2o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075" y="2060848"/>
            <a:ext cx="1377179" cy="160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LapMan_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939" y="1412776"/>
            <a:ext cx="1254441" cy="207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EndoAssist_OR2o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091" y="4386766"/>
            <a:ext cx="1857749" cy="169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386766"/>
            <a:ext cx="1507918" cy="169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 descr="ViKY_OR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229" y="1311816"/>
            <a:ext cx="138681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D:\Documents\Recherche\Présentations - Publis\2011 - ECCOMAS EVOLAP\ECCOMAS2011_Paper\EVOLAP_pictur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215" y="4589233"/>
            <a:ext cx="2174049" cy="1806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 Box 5"/>
          <p:cNvSpPr txBox="1">
            <a:spLocks noChangeArrowheads="1"/>
          </p:cNvSpPr>
          <p:nvPr/>
        </p:nvSpPr>
        <p:spPr bwMode="auto">
          <a:xfrm>
            <a:off x="395536" y="3661977"/>
            <a:ext cx="230425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smtClean="0"/>
              <a:t>AESOP </a:t>
            </a:r>
            <a:r>
              <a:rPr lang="fr-BE" dirty="0" smtClean="0"/>
              <a:t>(Computer Motion, USA)</a:t>
            </a:r>
            <a:endParaRPr lang="fr-FR" dirty="0"/>
          </a:p>
        </p:txBody>
      </p:sp>
      <p:sp>
        <p:nvSpPr>
          <p:cNvPr id="19" name="Text Box 5"/>
          <p:cNvSpPr txBox="1">
            <a:spLocks noChangeArrowheads="1"/>
          </p:cNvSpPr>
          <p:nvPr/>
        </p:nvSpPr>
        <p:spPr bwMode="auto">
          <a:xfrm>
            <a:off x="3059510" y="3400048"/>
            <a:ext cx="230425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 smtClean="0"/>
              <a:t>ViKY</a:t>
            </a:r>
            <a:r>
              <a:rPr lang="fr-BE" b="1" i="1" dirty="0" smtClean="0"/>
              <a:t> </a:t>
            </a:r>
            <a:r>
              <a:rPr lang="fr-BE" dirty="0" smtClean="0"/>
              <a:t>(</a:t>
            </a:r>
            <a:r>
              <a:rPr lang="fr-BE" dirty="0" err="1" smtClean="0"/>
              <a:t>Endocontrol</a:t>
            </a:r>
            <a:r>
              <a:rPr lang="fr-BE" dirty="0" smtClean="0"/>
              <a:t> </a:t>
            </a:r>
            <a:r>
              <a:rPr lang="fr-BE" dirty="0" err="1" smtClean="0"/>
              <a:t>Medical</a:t>
            </a:r>
            <a:r>
              <a:rPr lang="fr-BE" dirty="0" smtClean="0"/>
              <a:t>, France)</a:t>
            </a:r>
            <a:endParaRPr lang="fr-FR" dirty="0"/>
          </a:p>
        </p:txBody>
      </p:sp>
      <p:sp>
        <p:nvSpPr>
          <p:cNvPr id="20" name="Text Box 5"/>
          <p:cNvSpPr txBox="1">
            <a:spLocks noChangeArrowheads="1"/>
          </p:cNvSpPr>
          <p:nvPr/>
        </p:nvSpPr>
        <p:spPr bwMode="auto">
          <a:xfrm>
            <a:off x="5437031" y="3482825"/>
            <a:ext cx="230425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 smtClean="0"/>
              <a:t>LapMan</a:t>
            </a:r>
            <a:r>
              <a:rPr lang="fr-BE" b="1" i="1" dirty="0" smtClean="0"/>
              <a:t> </a:t>
            </a:r>
            <a:r>
              <a:rPr lang="fr-BE" dirty="0" smtClean="0"/>
              <a:t>(</a:t>
            </a:r>
            <a:r>
              <a:rPr lang="fr-BE" dirty="0" err="1" smtClean="0"/>
              <a:t>Medsys</a:t>
            </a:r>
            <a:r>
              <a:rPr lang="fr-BE" dirty="0" smtClean="0"/>
              <a:t>, Belgique)</a:t>
            </a:r>
            <a:endParaRPr lang="fr-FR" dirty="0"/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965795" y="6079766"/>
            <a:ext cx="403244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 smtClean="0"/>
              <a:t>EndoAssist</a:t>
            </a:r>
            <a:r>
              <a:rPr lang="fr-BE" b="1" i="1" dirty="0" smtClean="0"/>
              <a:t> </a:t>
            </a:r>
            <a:r>
              <a:rPr lang="fr-BE" dirty="0" smtClean="0"/>
              <a:t>(Armstrong </a:t>
            </a:r>
            <a:r>
              <a:rPr lang="fr-BE" dirty="0" err="1" smtClean="0"/>
              <a:t>Healthcare</a:t>
            </a:r>
            <a:r>
              <a:rPr lang="fr-BE" dirty="0" smtClean="0"/>
              <a:t>, UK)</a:t>
            </a:r>
          </a:p>
          <a:p>
            <a:pPr algn="ctr"/>
            <a:r>
              <a:rPr lang="fr-BE" b="1" i="1" dirty="0" err="1" smtClean="0"/>
              <a:t>FreeHand</a:t>
            </a:r>
            <a:r>
              <a:rPr lang="fr-BE" dirty="0" smtClean="0"/>
              <a:t> (</a:t>
            </a:r>
            <a:r>
              <a:rPr lang="fr-BE" dirty="0" err="1" smtClean="0"/>
              <a:t>Prosurgics</a:t>
            </a:r>
            <a:r>
              <a:rPr lang="fr-BE" dirty="0" smtClean="0"/>
              <a:t>, UK)</a:t>
            </a:r>
            <a:endParaRPr lang="fr-FR" dirty="0"/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5148064" y="6395826"/>
            <a:ext cx="308153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smtClean="0"/>
              <a:t>EVOLAP </a:t>
            </a:r>
            <a:r>
              <a:rPr lang="fr-BE" dirty="0" smtClean="0"/>
              <a:t>(UCL CEREM – GYNE)</a:t>
            </a:r>
            <a:endParaRPr lang="fr-FR" dirty="0"/>
          </a:p>
        </p:txBody>
      </p:sp>
      <p:pic>
        <p:nvPicPr>
          <p:cNvPr id="23" name="Picture 7" descr="D:\Documents\Admin et orga\Templates\UCL\logo_UCL_horiz_bleu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488" y="4386512"/>
            <a:ext cx="1092574" cy="818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D:\Documents\Admin et orga\Templates\Logo_Saint-Luc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8477" y="5373216"/>
            <a:ext cx="531123" cy="818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5790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Restauration des </a:t>
            </a:r>
            <a:r>
              <a:rPr lang="fr-BE" b="1" dirty="0" smtClean="0"/>
              <a:t>mobilités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Chirurgie abdominale</a:t>
            </a:r>
            <a:endParaRPr lang="fr-FR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/>
              <a:t>Restauration des </a:t>
            </a:r>
            <a:r>
              <a:rPr lang="fr-BE" b="1" dirty="0"/>
              <a:t>mobilités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Robots en médecine, </a:t>
            </a:r>
            <a:r>
              <a:rPr lang="fr-BE" dirty="0" smtClean="0"/>
              <a:t>pourquoi ?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32</a:t>
            </a:fld>
            <a:endParaRPr lang="fr-BE"/>
          </a:p>
        </p:txBody>
      </p:sp>
      <p:pic>
        <p:nvPicPr>
          <p:cNvPr id="9218" name="Picture 2" descr="Instruments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2852936"/>
            <a:ext cx="7143750" cy="161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 Box 5"/>
          <p:cNvSpPr txBox="1">
            <a:spLocks noChangeArrowheads="1"/>
          </p:cNvSpPr>
          <p:nvPr/>
        </p:nvSpPr>
        <p:spPr bwMode="auto">
          <a:xfrm>
            <a:off x="1432972" y="4472187"/>
            <a:ext cx="55446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err="1" smtClean="0"/>
              <a:t>EndoWrist</a:t>
            </a:r>
            <a:r>
              <a:rPr lang="fr-BE" b="1" i="1" dirty="0" smtClean="0"/>
              <a:t> instruments </a:t>
            </a:r>
            <a:r>
              <a:rPr lang="fr-BE" dirty="0" smtClean="0"/>
              <a:t>(Intuitive </a:t>
            </a:r>
            <a:r>
              <a:rPr lang="fr-BE" dirty="0" err="1" smtClean="0"/>
              <a:t>Surgical</a:t>
            </a:r>
            <a:r>
              <a:rPr lang="fr-BE" dirty="0" smtClean="0"/>
              <a:t>, USA)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92174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r>
              <a:rPr lang="fr-BE" dirty="0"/>
              <a:t>: da </a:t>
            </a:r>
            <a:r>
              <a:rPr lang="fr-BE" dirty="0" smtClean="0"/>
              <a:t>Vinci</a:t>
            </a:r>
            <a:br>
              <a:rPr lang="fr-BE" dirty="0" smtClean="0"/>
            </a:br>
            <a:r>
              <a:rPr lang="fr-BE" dirty="0" smtClean="0"/>
              <a:t>et </a:t>
            </a:r>
            <a:r>
              <a:rPr lang="fr-BE" dirty="0"/>
              <a:t>les </a:t>
            </a:r>
            <a:r>
              <a:rPr lang="fr-BE" dirty="0" smtClean="0"/>
              <a:t>autres</a:t>
            </a:r>
            <a:endParaRPr lang="fr-BE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BE" dirty="0" smtClean="0"/>
              <a:t>Troisième partie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33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32441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Intuitive </a:t>
            </a:r>
            <a:r>
              <a:rPr lang="fr-BE" dirty="0" err="1" smtClean="0"/>
              <a:t>Surgical</a:t>
            </a:r>
            <a:r>
              <a:rPr lang="fr-BE" dirty="0" smtClean="0"/>
              <a:t> </a:t>
            </a:r>
            <a:r>
              <a:rPr lang="fr-BE" i="1" dirty="0" smtClean="0"/>
              <a:t>vs.</a:t>
            </a:r>
            <a:r>
              <a:rPr lang="fr-BE" dirty="0" smtClean="0"/>
              <a:t> Computer Motion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fr-BE" dirty="0"/>
              <a:t>Guerre et paix entre le dieu et le génie: </a:t>
            </a:r>
            <a:r>
              <a:rPr lang="fr-BE" b="1" dirty="0"/>
              <a:t>quelques faits</a:t>
            </a:r>
          </a:p>
          <a:p>
            <a:pPr lvl="1" defTabSz="479425"/>
            <a:r>
              <a:rPr lang="fr-BE" b="1" dirty="0"/>
              <a:t>1977 – </a:t>
            </a:r>
            <a:r>
              <a:rPr lang="fr-BE" dirty="0"/>
              <a:t>Le </a:t>
            </a:r>
            <a:r>
              <a:rPr lang="en-US" i="1" dirty="0"/>
              <a:t>Stanford Research Institute</a:t>
            </a:r>
            <a:r>
              <a:rPr lang="en-US" dirty="0"/>
              <a:t> </a:t>
            </a:r>
            <a:r>
              <a:rPr lang="en-US" dirty="0" err="1"/>
              <a:t>devient</a:t>
            </a:r>
            <a:r>
              <a:rPr lang="en-US" dirty="0"/>
              <a:t> </a:t>
            </a:r>
            <a:r>
              <a:rPr lang="en-US" i="1" dirty="0"/>
              <a:t>SRI International</a:t>
            </a:r>
            <a:endParaRPr lang="fr-BE" i="1" dirty="0"/>
          </a:p>
          <a:p>
            <a:pPr lvl="1" defTabSz="479425"/>
            <a:r>
              <a:rPr lang="fr-BE" b="1" dirty="0"/>
              <a:t>1989 – </a:t>
            </a:r>
            <a:r>
              <a:rPr lang="fr-BE" dirty="0"/>
              <a:t>La </a:t>
            </a:r>
            <a:r>
              <a:rPr lang="en-US" i="1" dirty="0"/>
              <a:t>Defense Advanced Research Projects Agency </a:t>
            </a:r>
            <a:r>
              <a:rPr lang="en-US" dirty="0"/>
              <a:t>(DARPA) </a:t>
            </a:r>
            <a:r>
              <a:rPr lang="en-US" dirty="0" err="1"/>
              <a:t>fonde</a:t>
            </a:r>
            <a:r>
              <a:rPr lang="en-US" dirty="0"/>
              <a:t> </a:t>
            </a:r>
            <a:r>
              <a:rPr lang="en-US" i="1" dirty="0"/>
              <a:t>Computer Motion </a:t>
            </a:r>
            <a:r>
              <a:rPr lang="en-US" dirty="0"/>
              <a:t>pour </a:t>
            </a:r>
            <a:r>
              <a:rPr lang="en-US" dirty="0" err="1"/>
              <a:t>développer</a:t>
            </a:r>
            <a:r>
              <a:rPr lang="en-US" dirty="0"/>
              <a:t> un robot </a:t>
            </a:r>
            <a:r>
              <a:rPr lang="en-US" dirty="0" err="1"/>
              <a:t>permettant</a:t>
            </a:r>
            <a:r>
              <a:rPr lang="en-US" dirty="0"/>
              <a:t> à un </a:t>
            </a:r>
            <a:r>
              <a:rPr lang="en-US" dirty="0" err="1"/>
              <a:t>chirurgien</a:t>
            </a:r>
            <a:r>
              <a:rPr lang="en-US" dirty="0"/>
              <a:t> de </a:t>
            </a:r>
            <a:r>
              <a:rPr lang="en-US" dirty="0" err="1"/>
              <a:t>soigner</a:t>
            </a:r>
            <a:r>
              <a:rPr lang="en-US" dirty="0"/>
              <a:t> à distance un </a:t>
            </a:r>
            <a:r>
              <a:rPr lang="en-US" dirty="0" err="1"/>
              <a:t>soldat</a:t>
            </a:r>
            <a:r>
              <a:rPr lang="en-US" dirty="0"/>
              <a:t> </a:t>
            </a:r>
            <a:r>
              <a:rPr lang="en-US" dirty="0" err="1"/>
              <a:t>blessé</a:t>
            </a:r>
            <a:endParaRPr lang="en-US" dirty="0"/>
          </a:p>
          <a:p>
            <a:pPr lvl="1" defTabSz="479425"/>
            <a:r>
              <a:rPr lang="en-US" b="1" dirty="0"/>
              <a:t>199? – </a:t>
            </a:r>
            <a:r>
              <a:rPr lang="en-US" dirty="0"/>
              <a:t>Des </a:t>
            </a:r>
            <a:r>
              <a:rPr lang="en-US" dirty="0" err="1"/>
              <a:t>chercheurs</a:t>
            </a:r>
            <a:r>
              <a:rPr lang="en-US" dirty="0"/>
              <a:t> de la NASA </a:t>
            </a:r>
            <a:r>
              <a:rPr lang="en-US" dirty="0" err="1"/>
              <a:t>rejoignent</a:t>
            </a:r>
            <a:r>
              <a:rPr lang="en-US" dirty="0"/>
              <a:t> </a:t>
            </a:r>
            <a:r>
              <a:rPr lang="en-US" i="1" dirty="0"/>
              <a:t>SRI International </a:t>
            </a:r>
            <a:r>
              <a:rPr lang="en-US" dirty="0"/>
              <a:t>pour </a:t>
            </a:r>
            <a:r>
              <a:rPr lang="en-US" dirty="0" err="1"/>
              <a:t>développer</a:t>
            </a:r>
            <a:r>
              <a:rPr lang="en-US" dirty="0"/>
              <a:t> un robot de </a:t>
            </a:r>
            <a:r>
              <a:rPr lang="en-US" dirty="0" err="1"/>
              <a:t>telé-chirurgie</a:t>
            </a:r>
            <a:r>
              <a:rPr lang="en-US" dirty="0"/>
              <a:t>, le  Green </a:t>
            </a:r>
            <a:r>
              <a:rPr lang="en-US" dirty="0" err="1"/>
              <a:t>Telepresence</a:t>
            </a:r>
            <a:r>
              <a:rPr lang="en-US" dirty="0"/>
              <a:t> Surgery System (</a:t>
            </a:r>
            <a:r>
              <a:rPr lang="en-US" dirty="0" err="1"/>
              <a:t>ancêtre</a:t>
            </a:r>
            <a:r>
              <a:rPr lang="en-US" dirty="0"/>
              <a:t> du da Vinci)</a:t>
            </a:r>
            <a:endParaRPr lang="en-US" b="1" dirty="0"/>
          </a:p>
          <a:p>
            <a:pPr lvl="1" defTabSz="479425"/>
            <a:r>
              <a:rPr lang="en-US" b="1" dirty="0"/>
              <a:t>1993 – </a:t>
            </a:r>
            <a:r>
              <a:rPr lang="en-US" dirty="0"/>
              <a:t>AESOP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approuvé</a:t>
            </a:r>
            <a:r>
              <a:rPr lang="en-US" dirty="0"/>
              <a:t> par la FDA</a:t>
            </a:r>
          </a:p>
          <a:p>
            <a:pPr lvl="1" defTabSz="479425"/>
            <a:r>
              <a:rPr lang="en-US" b="1" dirty="0"/>
              <a:t>1995 – </a:t>
            </a:r>
            <a:r>
              <a:rPr lang="en-US" i="1" dirty="0"/>
              <a:t>Intuitive Surgical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fondé</a:t>
            </a:r>
            <a:r>
              <a:rPr lang="en-US" dirty="0"/>
              <a:t> et </a:t>
            </a:r>
            <a:r>
              <a:rPr lang="en-US" dirty="0" err="1"/>
              <a:t>acquiert</a:t>
            </a:r>
            <a:r>
              <a:rPr lang="en-US" dirty="0"/>
              <a:t> les </a:t>
            </a:r>
            <a:r>
              <a:rPr lang="en-US" dirty="0" err="1"/>
              <a:t>droits</a:t>
            </a:r>
            <a:r>
              <a:rPr lang="en-US" dirty="0"/>
              <a:t> de </a:t>
            </a:r>
            <a:r>
              <a:rPr lang="en-US" i="1" dirty="0"/>
              <a:t>SRI International </a:t>
            </a:r>
            <a:r>
              <a:rPr lang="en-US" dirty="0"/>
              <a:t>pour industrialiser le premier prototype de da Vinci</a:t>
            </a:r>
          </a:p>
          <a:p>
            <a:pPr lvl="1" defTabSz="479425"/>
            <a:r>
              <a:rPr lang="en-US" b="1" dirty="0"/>
              <a:t>1997 – </a:t>
            </a:r>
            <a:r>
              <a:rPr lang="en-US" dirty="0"/>
              <a:t>Premier prototype de da Vinci, </a:t>
            </a:r>
            <a:r>
              <a:rPr lang="en-US" dirty="0" err="1"/>
              <a:t>appelé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Lenny, avec lunettes </a:t>
            </a:r>
            <a:r>
              <a:rPr lang="en-US" dirty="0" err="1"/>
              <a:t>stéréoscopiques</a:t>
            </a:r>
            <a:r>
              <a:rPr lang="en-US" dirty="0"/>
              <a:t>, </a:t>
            </a:r>
            <a:br>
              <a:rPr lang="en-US" dirty="0"/>
            </a:br>
            <a:r>
              <a:rPr lang="en-US" dirty="0" err="1"/>
              <a:t>approuvé</a:t>
            </a:r>
            <a:r>
              <a:rPr lang="en-US" dirty="0"/>
              <a:t> par la FDA pour </a:t>
            </a:r>
            <a:r>
              <a:rPr lang="en-US" dirty="0" err="1"/>
              <a:t>laparoscopie</a:t>
            </a:r>
            <a:r>
              <a:rPr lang="en-US" dirty="0"/>
              <a:t> – </a:t>
            </a:r>
            <a:br>
              <a:rPr lang="en-US" dirty="0"/>
            </a:br>
            <a:r>
              <a:rPr lang="en-US" dirty="0"/>
              <a:t>première </a:t>
            </a:r>
            <a:r>
              <a:rPr lang="en-US" dirty="0" err="1"/>
              <a:t>chloécystectomie</a:t>
            </a:r>
            <a:r>
              <a:rPr lang="en-US" dirty="0"/>
              <a:t> par G.-B. </a:t>
            </a:r>
            <a:r>
              <a:rPr lang="en-US" dirty="0" err="1"/>
              <a:t>Cadière</a:t>
            </a:r>
            <a:endParaRPr lang="en-US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 rot="16200000">
            <a:off x="7376875" y="1471444"/>
            <a:ext cx="2787352" cy="365760"/>
          </a:xfrm>
        </p:spPr>
        <p:txBody>
          <a:bodyPr/>
          <a:lstStyle/>
          <a:p>
            <a:r>
              <a:rPr lang="fr-BE" dirty="0"/>
              <a:t>Intuitive </a:t>
            </a:r>
            <a:r>
              <a:rPr lang="fr-BE" dirty="0" err="1"/>
              <a:t>Surgical</a:t>
            </a:r>
            <a:r>
              <a:rPr lang="fr-BE" dirty="0"/>
              <a:t> </a:t>
            </a:r>
            <a:r>
              <a:rPr lang="fr-BE" i="1" dirty="0"/>
              <a:t>vs.</a:t>
            </a:r>
            <a:r>
              <a:rPr lang="fr-BE" dirty="0"/>
              <a:t> Computer Motion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 smtClean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34</a:t>
            </a:fld>
            <a:endParaRPr lang="fr-BE"/>
          </a:p>
        </p:txBody>
      </p:sp>
      <p:pic>
        <p:nvPicPr>
          <p:cNvPr id="7" name="Picture 2" descr="http://www.lap-surgery.com/data/Image/Research/res_dev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831" y="5458310"/>
            <a:ext cx="1820554" cy="128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1492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Intuitive </a:t>
            </a:r>
            <a:r>
              <a:rPr lang="fr-BE" dirty="0" err="1" smtClean="0"/>
              <a:t>Surgical</a:t>
            </a:r>
            <a:r>
              <a:rPr lang="fr-BE" dirty="0" smtClean="0"/>
              <a:t> </a:t>
            </a:r>
            <a:r>
              <a:rPr lang="fr-BE" i="1" dirty="0" smtClean="0"/>
              <a:t>vs.</a:t>
            </a:r>
            <a:r>
              <a:rPr lang="fr-BE" dirty="0" smtClean="0"/>
              <a:t> Computer Motion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fr-BE" dirty="0"/>
              <a:t>Guerre et paix entre le dieu et le </a:t>
            </a:r>
            <a:r>
              <a:rPr lang="fr-BE" dirty="0" smtClean="0"/>
              <a:t>génie: </a:t>
            </a:r>
            <a:r>
              <a:rPr lang="fr-BE" b="1" dirty="0" smtClean="0"/>
              <a:t>quelques faits</a:t>
            </a:r>
          </a:p>
          <a:p>
            <a:pPr lvl="1" defTabSz="479425"/>
            <a:r>
              <a:rPr lang="fr-BE" b="1" dirty="0" smtClean="0"/>
              <a:t>1998 – </a:t>
            </a:r>
            <a:r>
              <a:rPr lang="fr-BE" dirty="0" err="1"/>
              <a:t>R</a:t>
            </a:r>
            <a:r>
              <a:rPr lang="fr-BE" dirty="0" err="1" smtClean="0"/>
              <a:t>éanastomose</a:t>
            </a:r>
            <a:r>
              <a:rPr lang="fr-BE" dirty="0" smtClean="0"/>
              <a:t> des trompes de Fallope par F. </a:t>
            </a:r>
            <a:r>
              <a:rPr lang="fr-BE" dirty="0" err="1" smtClean="0"/>
              <a:t>Diamiano</a:t>
            </a:r>
            <a:r>
              <a:rPr lang="fr-BE" dirty="0" smtClean="0"/>
              <a:t> avec le système Zeus – réparation de la valve mitrale par A. Carpentier avec le MONA (mise à jour du Lenny) à instruments articulés et avec écran</a:t>
            </a:r>
          </a:p>
          <a:p>
            <a:pPr lvl="1" defTabSz="479425"/>
            <a:r>
              <a:rPr lang="fr-BE" b="1" dirty="0" smtClean="0"/>
              <a:t>1999 – </a:t>
            </a:r>
            <a:r>
              <a:rPr lang="fr-BE" dirty="0" smtClean="0"/>
              <a:t>Chirurgie fermée à cœur battant à Londres avec le Zeus</a:t>
            </a:r>
          </a:p>
          <a:p>
            <a:pPr lvl="1" defTabSz="479425"/>
            <a:r>
              <a:rPr lang="fr-BE" b="1" dirty="0" smtClean="0"/>
              <a:t>2000 – </a:t>
            </a:r>
            <a:r>
              <a:rPr lang="fr-BE" dirty="0" smtClean="0"/>
              <a:t>Le système da Vinci est approuvé par la FDA pour la chirurgie </a:t>
            </a:r>
            <a:r>
              <a:rPr lang="fr-BE" dirty="0" err="1" smtClean="0"/>
              <a:t>laparoscopique</a:t>
            </a:r>
            <a:r>
              <a:rPr lang="fr-BE" dirty="0" smtClean="0"/>
              <a:t> – le système Zeus est approuvé par la FDA pour la chirurgie </a:t>
            </a:r>
            <a:r>
              <a:rPr lang="fr-BE" dirty="0" err="1" smtClean="0"/>
              <a:t>laparoscopique</a:t>
            </a:r>
            <a:r>
              <a:rPr lang="fr-BE" dirty="0" smtClean="0"/>
              <a:t> et thoracique – Computer Motion attaque Intuitive </a:t>
            </a:r>
            <a:r>
              <a:rPr lang="fr-BE" dirty="0" err="1" smtClean="0"/>
              <a:t>Surgical</a:t>
            </a:r>
            <a:r>
              <a:rPr lang="fr-BE" dirty="0" smtClean="0"/>
              <a:t>, SRI et IBM pour utilisation illicite de leur technologie de suppression des tremblements de la main, protégée par brevet</a:t>
            </a:r>
          </a:p>
          <a:p>
            <a:pPr lvl="1" defTabSz="479425"/>
            <a:r>
              <a:rPr lang="fr-BE" dirty="0" smtClean="0"/>
              <a:t>…</a:t>
            </a:r>
          </a:p>
          <a:p>
            <a:pPr lvl="1" defTabSz="479425"/>
            <a:r>
              <a:rPr lang="fr-BE" b="1" dirty="0" smtClean="0"/>
              <a:t>7 mars 2003 – </a:t>
            </a:r>
            <a:r>
              <a:rPr lang="fr-BE" dirty="0" smtClean="0"/>
              <a:t>Annonce du rachat de Computer Motion par Intuitive </a:t>
            </a:r>
            <a:r>
              <a:rPr lang="fr-BE" dirty="0" err="1" smtClean="0"/>
              <a:t>Surgical</a:t>
            </a:r>
            <a:r>
              <a:rPr lang="fr-BE" dirty="0" smtClean="0"/>
              <a:t>: fin de la guère, début du monopole</a:t>
            </a:r>
          </a:p>
          <a:p>
            <a:pPr lvl="1" defTabSz="479425"/>
            <a:endParaRPr lang="en-US" dirty="0" smtClean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 rot="16200000">
            <a:off x="7376875" y="1471444"/>
            <a:ext cx="2787352" cy="365760"/>
          </a:xfrm>
        </p:spPr>
        <p:txBody>
          <a:bodyPr/>
          <a:lstStyle/>
          <a:p>
            <a:r>
              <a:rPr lang="fr-BE" dirty="0"/>
              <a:t>Intuitive </a:t>
            </a:r>
            <a:r>
              <a:rPr lang="fr-BE" dirty="0" err="1"/>
              <a:t>Surgical</a:t>
            </a:r>
            <a:r>
              <a:rPr lang="fr-BE" dirty="0"/>
              <a:t> </a:t>
            </a:r>
            <a:r>
              <a:rPr lang="fr-BE" i="1" dirty="0"/>
              <a:t>vs.</a:t>
            </a:r>
            <a:r>
              <a:rPr lang="fr-BE" dirty="0"/>
              <a:t> Computer Motion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 smtClean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35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53959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Le système </a:t>
            </a:r>
            <a:r>
              <a:rPr lang="fr-BE" b="1" dirty="0" smtClean="0"/>
              <a:t>da Vinci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Avantages principaux </a:t>
            </a:r>
            <a:r>
              <a:rPr lang="fr-BE" dirty="0"/>
              <a:t>[Freschi2012</a:t>
            </a:r>
            <a:r>
              <a:rPr lang="fr-BE" dirty="0" smtClean="0"/>
              <a:t>]</a:t>
            </a:r>
          </a:p>
          <a:p>
            <a:pPr lvl="1"/>
            <a:r>
              <a:rPr lang="fr-BE" b="1" dirty="0" smtClean="0"/>
              <a:t>Mobilités intra-abdominales </a:t>
            </a:r>
            <a:r>
              <a:rPr lang="fr-BE" dirty="0" smtClean="0"/>
              <a:t>grâce aux instruments articulés</a:t>
            </a:r>
          </a:p>
          <a:p>
            <a:pPr lvl="1"/>
            <a:r>
              <a:rPr lang="fr-FR" dirty="0" smtClean="0"/>
              <a:t>Mise à l’échelle permettant des </a:t>
            </a:r>
            <a:r>
              <a:rPr lang="fr-FR" b="1" dirty="0" smtClean="0"/>
              <a:t>mouvements fins et précis</a:t>
            </a:r>
          </a:p>
          <a:p>
            <a:pPr lvl="1"/>
            <a:r>
              <a:rPr lang="fr-FR" b="1" dirty="0" smtClean="0"/>
              <a:t>Suppression des tremblements </a:t>
            </a:r>
            <a:r>
              <a:rPr lang="fr-FR" dirty="0" smtClean="0"/>
              <a:t>de la main</a:t>
            </a:r>
          </a:p>
          <a:p>
            <a:pPr lvl="1"/>
            <a:r>
              <a:rPr lang="fr-FR" b="1" dirty="0" smtClean="0"/>
              <a:t>Perception de la profondeur </a:t>
            </a:r>
            <a:r>
              <a:rPr lang="fr-FR" dirty="0" smtClean="0"/>
              <a:t>grâce à la vision stéréoscopique immersive</a:t>
            </a:r>
          </a:p>
          <a:p>
            <a:pPr lvl="1"/>
            <a:r>
              <a:rPr lang="fr-FR" b="1" dirty="0" smtClean="0"/>
              <a:t>Gestes intuitifs </a:t>
            </a:r>
            <a:r>
              <a:rPr lang="fr-FR" dirty="0" smtClean="0"/>
              <a:t>dans le repère de l’image</a:t>
            </a:r>
          </a:p>
          <a:p>
            <a:pPr lvl="1"/>
            <a:r>
              <a:rPr lang="fr-FR" dirty="0" smtClean="0"/>
              <a:t>Amélioration de l’</a:t>
            </a:r>
            <a:r>
              <a:rPr lang="fr-FR" b="1" dirty="0" smtClean="0"/>
              <a:t>ergonomie générale </a:t>
            </a:r>
            <a:r>
              <a:rPr lang="fr-FR" dirty="0" smtClean="0"/>
              <a:t>par rapport à la laparoscopie manuelle, diminution des douleurs musculaires</a:t>
            </a:r>
          </a:p>
          <a:p>
            <a:pPr lvl="1"/>
            <a:r>
              <a:rPr lang="fr-FR" dirty="0" smtClean="0"/>
              <a:t>Augmentation de la </a:t>
            </a:r>
            <a:r>
              <a:rPr lang="fr-FR" b="1" dirty="0" smtClean="0"/>
              <a:t>dextérité bi-manuelle </a:t>
            </a:r>
            <a:r>
              <a:rPr lang="fr-FR" dirty="0" smtClean="0"/>
              <a:t>(performances comparables avec les deux mains)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/>
              <a:t>Le système </a:t>
            </a:r>
            <a:r>
              <a:rPr lang="fr-BE" b="1" dirty="0"/>
              <a:t>da Vinci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36</a:t>
            </a:fld>
            <a:endParaRPr lang="fr-BE"/>
          </a:p>
        </p:txBody>
      </p:sp>
      <p:sp>
        <p:nvSpPr>
          <p:cNvPr id="7" name="Rectangle 6"/>
          <p:cNvSpPr/>
          <p:nvPr/>
        </p:nvSpPr>
        <p:spPr>
          <a:xfrm>
            <a:off x="1925638" y="558924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b="1" dirty="0">
                <a:solidFill>
                  <a:srgbClr val="EA6C38"/>
                </a:solidFill>
                <a:sym typeface="Wingdings" pitchFamily="2" charset="2"/>
              </a:rPr>
              <a:t> G</a:t>
            </a:r>
            <a:r>
              <a:rPr lang="fr-FR" b="1" dirty="0">
                <a:solidFill>
                  <a:srgbClr val="EA6C38"/>
                </a:solidFill>
              </a:rPr>
              <a:t>estes complexes plus simple à exécuter</a:t>
            </a:r>
          </a:p>
        </p:txBody>
      </p:sp>
    </p:spTree>
    <p:extLst>
      <p:ext uri="{BB962C8B-B14F-4D97-AF65-F5344CB8AC3E}">
        <p14:creationId xmlns:p14="http://schemas.microsoft.com/office/powerpoint/2010/main" val="247828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Le système </a:t>
            </a:r>
            <a:r>
              <a:rPr lang="fr-BE" b="1" dirty="0" smtClean="0"/>
              <a:t>da Vinci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Limitations principales </a:t>
            </a:r>
            <a:r>
              <a:rPr lang="fr-BE" dirty="0"/>
              <a:t>[Freschi2012</a:t>
            </a:r>
            <a:r>
              <a:rPr lang="fr-BE" dirty="0" smtClean="0"/>
              <a:t>]</a:t>
            </a:r>
          </a:p>
          <a:p>
            <a:pPr lvl="1"/>
            <a:r>
              <a:rPr lang="fr-BE" b="1" dirty="0" smtClean="0"/>
              <a:t>Collisions </a:t>
            </a:r>
            <a:r>
              <a:rPr lang="fr-BE" dirty="0" smtClean="0"/>
              <a:t>entre bras externes</a:t>
            </a:r>
          </a:p>
          <a:p>
            <a:pPr lvl="1"/>
            <a:r>
              <a:rPr lang="fr-BE" b="1" dirty="0" smtClean="0"/>
              <a:t>Rupture</a:t>
            </a:r>
            <a:r>
              <a:rPr lang="fr-BE" dirty="0" smtClean="0"/>
              <a:t> d’instruments (voir par exemple [Friedman2013])</a:t>
            </a:r>
          </a:p>
          <a:p>
            <a:pPr lvl="1"/>
            <a:r>
              <a:rPr lang="fr-BE" dirty="0" smtClean="0"/>
              <a:t>Manque de </a:t>
            </a:r>
            <a:r>
              <a:rPr lang="fr-BE" b="1" dirty="0" smtClean="0"/>
              <a:t>perception </a:t>
            </a:r>
            <a:r>
              <a:rPr lang="fr-BE" b="1" dirty="0" err="1" smtClean="0"/>
              <a:t>haptique</a:t>
            </a:r>
            <a:r>
              <a:rPr lang="fr-BE" b="1" dirty="0" smtClean="0"/>
              <a:t> et tactile </a:t>
            </a:r>
            <a:r>
              <a:rPr lang="fr-BE" dirty="0" smtClean="0"/>
              <a:t>(reconnaissance des tissus par palpation, déchirure lors d’une suture)</a:t>
            </a:r>
          </a:p>
          <a:p>
            <a:pPr lvl="1"/>
            <a:r>
              <a:rPr lang="fr-BE" b="1" dirty="0" smtClean="0"/>
              <a:t>Encombrement</a:t>
            </a:r>
            <a:r>
              <a:rPr lang="fr-BE" dirty="0" smtClean="0"/>
              <a:t> général</a:t>
            </a:r>
          </a:p>
          <a:p>
            <a:pPr lvl="1"/>
            <a:r>
              <a:rPr lang="fr-BE" b="1" dirty="0" smtClean="0"/>
              <a:t>Coût</a:t>
            </a:r>
            <a:r>
              <a:rPr lang="fr-BE" dirty="0"/>
              <a:t> </a:t>
            </a:r>
            <a:r>
              <a:rPr lang="fr-BE" dirty="0" smtClean="0"/>
              <a:t>[Healy2013]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dirty="0"/>
              <a:t>Le système </a:t>
            </a:r>
            <a:r>
              <a:rPr lang="fr-BE" b="1" dirty="0"/>
              <a:t>da Vinci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37</a:t>
            </a:fld>
            <a:endParaRPr lang="fr-BE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49080"/>
            <a:ext cx="3563888" cy="2142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14"/>
          <a:stretch/>
        </p:blipFill>
        <p:spPr bwMode="auto">
          <a:xfrm>
            <a:off x="4932040" y="4265170"/>
            <a:ext cx="2523356" cy="1972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1264270" y="6381328"/>
            <a:ext cx="28345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smtClean="0"/>
              <a:t>Prostatectomie</a:t>
            </a:r>
            <a:endParaRPr lang="fr-FR" dirty="0"/>
          </a:p>
        </p:txBody>
      </p:sp>
      <p:sp>
        <p:nvSpPr>
          <p:cNvPr id="12" name="Text Box 7"/>
          <p:cNvSpPr txBox="1">
            <a:spLocks noChangeArrowheads="1"/>
          </p:cNvSpPr>
          <p:nvPr/>
        </p:nvSpPr>
        <p:spPr bwMode="auto">
          <a:xfrm>
            <a:off x="4776452" y="6381328"/>
            <a:ext cx="28345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BE" b="1" i="1" dirty="0" smtClean="0"/>
              <a:t>Chirurgie colorectale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62913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 smtClean="0"/>
              <a:t>Et après </a:t>
            </a:r>
            <a:r>
              <a:rPr lang="fr-BE" dirty="0" smtClean="0"/>
              <a:t>le da Vinci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RAVEN </a:t>
            </a:r>
            <a:r>
              <a:rPr lang="fr-BE" dirty="0" err="1" smtClean="0"/>
              <a:t>Surgical</a:t>
            </a:r>
            <a:r>
              <a:rPr lang="fr-BE" dirty="0" smtClean="0"/>
              <a:t> System [Rosen2006]</a:t>
            </a:r>
          </a:p>
          <a:p>
            <a:pPr lvl="1"/>
            <a:r>
              <a:rPr lang="fr-BE" dirty="0" smtClean="0"/>
              <a:t>Compacité</a:t>
            </a:r>
          </a:p>
          <a:p>
            <a:pPr lvl="1"/>
            <a:r>
              <a:rPr lang="fr-BE" dirty="0" smtClean="0"/>
              <a:t>Retour d’effort pour indiquer une collision entre instruments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Et après </a:t>
            </a:r>
            <a:r>
              <a:rPr lang="fr-BE" dirty="0"/>
              <a:t>le da Vinci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38</a:t>
            </a:fld>
            <a:endParaRPr lang="fr-BE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24944"/>
            <a:ext cx="3666926" cy="3322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740" y="3456424"/>
            <a:ext cx="2376264" cy="1614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971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 smtClean="0"/>
              <a:t>Et après </a:t>
            </a:r>
            <a:r>
              <a:rPr lang="fr-BE" dirty="0" smtClean="0"/>
              <a:t>le da Vinci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TELELAP ALF-X</a:t>
            </a:r>
            <a:endParaRPr lang="fr-BE" dirty="0" smtClean="0"/>
          </a:p>
          <a:p>
            <a:pPr lvl="1"/>
            <a:r>
              <a:rPr lang="fr-BE" dirty="0" smtClean="0"/>
              <a:t>Retour </a:t>
            </a:r>
            <a:r>
              <a:rPr lang="fr-BE" dirty="0" smtClean="0"/>
              <a:t>d’effort </a:t>
            </a:r>
            <a:endParaRPr lang="fr-BE" dirty="0" smtClean="0"/>
          </a:p>
          <a:p>
            <a:pPr lvl="1"/>
            <a:r>
              <a:rPr lang="fr-BE" dirty="0" smtClean="0"/>
              <a:t>Eye-</a:t>
            </a:r>
            <a:r>
              <a:rPr lang="fr-BE" dirty="0" err="1" smtClean="0"/>
              <a:t>tracking</a:t>
            </a:r>
            <a:endParaRPr lang="fr-BE" dirty="0" smtClean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Et après </a:t>
            </a:r>
            <a:r>
              <a:rPr lang="fr-BE" dirty="0"/>
              <a:t>le da Vinci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39</a:t>
            </a:fld>
            <a:endParaRPr lang="fr-BE"/>
          </a:p>
        </p:txBody>
      </p:sp>
      <p:pic>
        <p:nvPicPr>
          <p:cNvPr id="7" name="TELELAP ALF-X surgery robot presentation ENG - YouTube [720p]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7200" y="3722483"/>
            <a:ext cx="4978896" cy="2800629"/>
          </a:xfrm>
          <a:prstGeom prst="rect">
            <a:avLst/>
          </a:prstGeom>
        </p:spPr>
      </p:pic>
      <p:pic>
        <p:nvPicPr>
          <p:cNvPr id="8" name="Telelap ALF-X - Eye Tracking System - YouTube [360p]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t="10447" b="12945"/>
          <a:stretch/>
        </p:blipFill>
        <p:spPr>
          <a:xfrm>
            <a:off x="4067944" y="1600200"/>
            <a:ext cx="3384376" cy="1944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664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28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088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 smtClean="0"/>
              <a:t>Et après </a:t>
            </a:r>
            <a:r>
              <a:rPr lang="fr-BE" dirty="0" smtClean="0"/>
              <a:t>le da Vinci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err="1" smtClean="0"/>
              <a:t>MiroSurge</a:t>
            </a:r>
            <a:r>
              <a:rPr lang="fr-BE" dirty="0" smtClean="0"/>
              <a:t> [Hagn2010]</a:t>
            </a:r>
          </a:p>
          <a:p>
            <a:pPr lvl="1"/>
            <a:r>
              <a:rPr lang="fr-BE" dirty="0" smtClean="0"/>
              <a:t>Compacité</a:t>
            </a:r>
          </a:p>
          <a:p>
            <a:pPr lvl="1"/>
            <a:r>
              <a:rPr lang="fr-BE" dirty="0" smtClean="0"/>
              <a:t>Retour </a:t>
            </a:r>
            <a:r>
              <a:rPr lang="fr-BE" dirty="0" err="1" smtClean="0"/>
              <a:t>haptique</a:t>
            </a:r>
            <a:endParaRPr lang="fr-BE" dirty="0" smtClean="0"/>
          </a:p>
          <a:p>
            <a:pPr lvl="1"/>
            <a:r>
              <a:rPr lang="fr-BE" dirty="0" smtClean="0"/>
              <a:t>Planification intelligente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Et après </a:t>
            </a:r>
            <a:r>
              <a:rPr lang="fr-BE" dirty="0"/>
              <a:t>le da Vinci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40</a:t>
            </a:fld>
            <a:endParaRPr lang="fr-BE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580" y="1772816"/>
            <a:ext cx="4191642" cy="2775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52211"/>
            <a:ext cx="2168525" cy="1457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551" y="4869160"/>
            <a:ext cx="5504173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78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 smtClean="0"/>
              <a:t>Et après </a:t>
            </a:r>
            <a:r>
              <a:rPr lang="fr-BE" dirty="0" smtClean="0"/>
              <a:t>le da Vinci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err="1" smtClean="0"/>
              <a:t>MiroSurge</a:t>
            </a:r>
            <a:r>
              <a:rPr lang="fr-BE" dirty="0" smtClean="0"/>
              <a:t> [Hagn2010</a:t>
            </a:r>
            <a:r>
              <a:rPr lang="fr-BE" dirty="0" smtClean="0"/>
              <a:t>]</a:t>
            </a:r>
            <a:endParaRPr lang="fr-BE" dirty="0" smtClean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Et après </a:t>
            </a:r>
            <a:r>
              <a:rPr lang="fr-BE" dirty="0"/>
              <a:t>le da Vinci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41</a:t>
            </a:fld>
            <a:endParaRPr lang="fr-BE"/>
          </a:p>
        </p:txBody>
      </p:sp>
      <p:pic>
        <p:nvPicPr>
          <p:cNvPr id="7" name="The DLR Mirosurge Robotic Telesurgery of the futur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251714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50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465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 smtClean="0"/>
              <a:t>Et après </a:t>
            </a:r>
            <a:r>
              <a:rPr lang="fr-BE" dirty="0" smtClean="0"/>
              <a:t>le da Vinci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SPRINT [Petroni2013]</a:t>
            </a:r>
          </a:p>
          <a:p>
            <a:pPr lvl="1"/>
            <a:r>
              <a:rPr lang="fr-BE" dirty="0" smtClean="0"/>
              <a:t>Single Port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Et après </a:t>
            </a:r>
            <a:r>
              <a:rPr lang="fr-BE" dirty="0"/>
              <a:t>le da Vinci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42</a:t>
            </a:fld>
            <a:endParaRPr lang="fr-BE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154" y="2195667"/>
            <a:ext cx="5040238" cy="211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60303"/>
            <a:ext cx="2108103" cy="1581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09121"/>
            <a:ext cx="3748529" cy="2186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09121"/>
            <a:ext cx="3294629" cy="2186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248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 smtClean="0"/>
              <a:t>Et après </a:t>
            </a:r>
            <a:r>
              <a:rPr lang="fr-BE" dirty="0" smtClean="0"/>
              <a:t>le da Vinci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Titan SPORT</a:t>
            </a:r>
            <a:endParaRPr lang="fr-BE" dirty="0" smtClean="0"/>
          </a:p>
          <a:p>
            <a:pPr lvl="1"/>
            <a:r>
              <a:rPr lang="fr-BE" dirty="0" smtClean="0"/>
              <a:t>Single Port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Et après </a:t>
            </a:r>
            <a:r>
              <a:rPr lang="fr-BE" dirty="0"/>
              <a:t>le da Vinci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43</a:t>
            </a:fld>
            <a:endParaRPr lang="fr-BE"/>
          </a:p>
        </p:txBody>
      </p:sp>
      <p:pic>
        <p:nvPicPr>
          <p:cNvPr id="7" name="Titan Medical's SPORT single port robot - YouTube [360p]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2654300"/>
            <a:ext cx="6096000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150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0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b="1" dirty="0" smtClean="0"/>
              <a:t>Et après </a:t>
            </a:r>
            <a:r>
              <a:rPr lang="fr-BE" dirty="0" smtClean="0"/>
              <a:t>le da Vinci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BE" dirty="0" smtClean="0"/>
              <a:t>i-</a:t>
            </a:r>
            <a:r>
              <a:rPr lang="fr-BE" dirty="0" err="1" smtClean="0"/>
              <a:t>Snake</a:t>
            </a:r>
            <a:r>
              <a:rPr lang="fr-BE" dirty="0" smtClean="0"/>
              <a:t> [Noonan2011]</a:t>
            </a:r>
          </a:p>
          <a:p>
            <a:pPr lvl="1"/>
            <a:r>
              <a:rPr lang="fr-BE" dirty="0" smtClean="0"/>
              <a:t>NOTES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/>
              <a:t>Et après </a:t>
            </a:r>
            <a:r>
              <a:rPr lang="fr-BE" dirty="0"/>
              <a:t>le da Vinci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b="1" dirty="0"/>
              <a:t>Télé-chirurgie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44</a:t>
            </a:fld>
            <a:endParaRPr lang="fr-BE"/>
          </a:p>
        </p:txBody>
      </p:sp>
      <p:pic>
        <p:nvPicPr>
          <p:cNvPr id="2053" name="Picture 5" descr="i-Snake - Flexible Access Platfor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108549"/>
            <a:ext cx="5953125" cy="253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13" t="10796" r="44051" b="59538"/>
          <a:stretch/>
        </p:blipFill>
        <p:spPr bwMode="auto">
          <a:xfrm>
            <a:off x="3789536" y="1340768"/>
            <a:ext cx="4134446" cy="2415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22884"/>
            <a:ext cx="2088232" cy="2083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134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BE" dirty="0" smtClean="0"/>
              <a:t>Quatrième partie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45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25539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Pourquoi être </a:t>
            </a:r>
            <a:r>
              <a:rPr lang="fr-BE" b="1" dirty="0" smtClean="0"/>
              <a:t>à distance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4800600"/>
          </a:xfrm>
        </p:spPr>
        <p:txBody>
          <a:bodyPr/>
          <a:lstStyle/>
          <a:p>
            <a:r>
              <a:rPr lang="fr-BE" dirty="0" smtClean="0"/>
              <a:t>Instrument robotisé dextre [Herman2011]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Pourquoi être à distance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46</a:t>
            </a:fld>
            <a:endParaRPr lang="fr-BE"/>
          </a:p>
        </p:txBody>
      </p:sp>
      <p:grpSp>
        <p:nvGrpSpPr>
          <p:cNvPr id="14" name="Groupe 13"/>
          <p:cNvGrpSpPr/>
          <p:nvPr/>
        </p:nvGrpSpPr>
        <p:grpSpPr>
          <a:xfrm>
            <a:off x="1014735" y="2263456"/>
            <a:ext cx="6192784" cy="2664328"/>
            <a:chOff x="1835620" y="4077090"/>
            <a:chExt cx="2041950" cy="938124"/>
          </a:xfrm>
          <a:solidFill>
            <a:srgbClr val="EAEAEA"/>
          </a:solidFill>
        </p:grpSpPr>
        <p:pic>
          <p:nvPicPr>
            <p:cNvPr id="15" name="Picture 7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5620" y="4077091"/>
              <a:ext cx="2041950" cy="938123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74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099" t="1" r="69184" b="82016"/>
            <a:stretch/>
          </p:blipFill>
          <p:spPr bwMode="auto">
            <a:xfrm>
              <a:off x="2956855" y="4077090"/>
              <a:ext cx="218826" cy="168707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" name="Picture 5" descr="D:\Documents\Recherche\Présentations - Publis\2011 - ICRA Ali\Revised version\images\rotule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179512" y="5229156"/>
            <a:ext cx="4032561" cy="1512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D:\Documents\Recherche\Présentations - Publis\2011 - ICRA Ali\Revised version\images\rotule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0000"/>
          <a:stretch/>
        </p:blipFill>
        <p:spPr bwMode="auto">
          <a:xfrm>
            <a:off x="4212071" y="5229156"/>
            <a:ext cx="2016281" cy="1512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D:\Documents\Recherche\Présentations - Publis\2011 - ICRA Ali\Revised version\images\rotule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50000"/>
          <a:stretch/>
        </p:blipFill>
        <p:spPr bwMode="auto">
          <a:xfrm>
            <a:off x="6228351" y="5229156"/>
            <a:ext cx="2016281" cy="1512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198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Pourquoi être </a:t>
            </a:r>
            <a:r>
              <a:rPr lang="fr-BE" b="1" dirty="0" smtClean="0"/>
              <a:t>à distance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4800600"/>
          </a:xfrm>
        </p:spPr>
        <p:txBody>
          <a:bodyPr/>
          <a:lstStyle/>
          <a:p>
            <a:r>
              <a:rPr lang="fr-BE" dirty="0"/>
              <a:t>Instrument robotisé dextre [Herman2011]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Pourquoi être à distance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47</a:t>
            </a:fld>
            <a:endParaRPr lang="fr-BE"/>
          </a:p>
        </p:txBody>
      </p:sp>
      <p:pic>
        <p:nvPicPr>
          <p:cNvPr id="10" name="SIME_rings_task_articulated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l="7109" r="7032"/>
          <a:stretch/>
        </p:blipFill>
        <p:spPr>
          <a:xfrm>
            <a:off x="5724128" y="3343201"/>
            <a:ext cx="2441439" cy="2132659"/>
          </a:xfrm>
          <a:prstGeom prst="rect">
            <a:avLst/>
          </a:prstGeom>
        </p:spPr>
      </p:pic>
      <p:pic>
        <p:nvPicPr>
          <p:cNvPr id="11" name="SIME_ballons_learn.wm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9"/>
          <a:srcRect l="6945" r="7128"/>
          <a:stretch/>
        </p:blipFill>
        <p:spPr>
          <a:xfrm>
            <a:off x="440941" y="2276872"/>
            <a:ext cx="2443372" cy="2132659"/>
          </a:xfrm>
          <a:prstGeom prst="rect">
            <a:avLst/>
          </a:prstGeom>
        </p:spPr>
      </p:pic>
      <p:pic>
        <p:nvPicPr>
          <p:cNvPr id="12" name="SIME_rings_task_classic.wm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0"/>
          <a:srcRect l="7000" r="7000"/>
          <a:stretch/>
        </p:blipFill>
        <p:spPr>
          <a:xfrm>
            <a:off x="3082378" y="3343200"/>
            <a:ext cx="2445448" cy="2132659"/>
          </a:xfrm>
          <a:prstGeom prst="rect">
            <a:avLst/>
          </a:prstGeom>
        </p:spPr>
      </p:pic>
      <p:sp>
        <p:nvSpPr>
          <p:cNvPr id="13" name="ZoneTexte 12"/>
          <p:cNvSpPr txBox="1"/>
          <p:nvPr/>
        </p:nvSpPr>
        <p:spPr>
          <a:xfrm>
            <a:off x="546472" y="4562974"/>
            <a:ext cx="22323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fr-FR"/>
            </a:defPPr>
            <a:lvl1pPr algn="ctr">
              <a:defRPr b="1" i="1"/>
            </a:lvl1pPr>
          </a:lstStyle>
          <a:p>
            <a:r>
              <a:rPr lang="fr-FR" dirty="0"/>
              <a:t>Pointage</a:t>
            </a:r>
          </a:p>
        </p:txBody>
      </p:sp>
      <p:sp>
        <p:nvSpPr>
          <p:cNvPr id="17" name="ZoneTexte 16"/>
          <p:cNvSpPr txBox="1"/>
          <p:nvPr/>
        </p:nvSpPr>
        <p:spPr>
          <a:xfrm>
            <a:off x="4459891" y="5733256"/>
            <a:ext cx="22323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fr-FR"/>
            </a:defPPr>
            <a:lvl1pPr algn="ctr">
              <a:defRPr b="1" i="1"/>
            </a:lvl1pPr>
          </a:lstStyle>
          <a:p>
            <a:r>
              <a:rPr lang="fr-FR" dirty="0" err="1"/>
              <a:t>Pick</a:t>
            </a:r>
            <a:r>
              <a:rPr lang="fr-FR" dirty="0"/>
              <a:t> and place</a:t>
            </a:r>
          </a:p>
        </p:txBody>
      </p:sp>
    </p:spTree>
    <p:extLst>
      <p:ext uri="{BB962C8B-B14F-4D97-AF65-F5344CB8AC3E}">
        <p14:creationId xmlns:p14="http://schemas.microsoft.com/office/powerpoint/2010/main" val="263231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5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610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070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Pourquoi être </a:t>
            </a:r>
            <a:r>
              <a:rPr lang="fr-BE" b="1" dirty="0" smtClean="0"/>
              <a:t>à distance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4800600"/>
          </a:xfrm>
        </p:spPr>
        <p:txBody>
          <a:bodyPr/>
          <a:lstStyle/>
          <a:p>
            <a:r>
              <a:rPr lang="fr-BE" dirty="0"/>
              <a:t>Instrument robotisé dextre [Herman2011]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Pourquoi être à distance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48</a:t>
            </a:fld>
            <a:endParaRPr lang="fr-BE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44" y="2311052"/>
            <a:ext cx="3659855" cy="213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089" y="2323563"/>
            <a:ext cx="3659855" cy="213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29" y="4489971"/>
            <a:ext cx="3666090" cy="2007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109" y="4489971"/>
            <a:ext cx="3672324" cy="2013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ZoneTexte 21"/>
          <p:cNvSpPr txBox="1"/>
          <p:nvPr/>
        </p:nvSpPr>
        <p:spPr>
          <a:xfrm>
            <a:off x="1350316" y="1888952"/>
            <a:ext cx="2232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dirty="0" smtClean="0">
                <a:solidFill>
                  <a:srgbClr val="EA6C38"/>
                </a:solidFill>
                <a:latin typeface="+mn-lt"/>
                <a:cs typeface="+mn-cs"/>
              </a:rPr>
              <a:t>Pointage</a:t>
            </a:r>
            <a:endParaRPr lang="fr-FR" sz="20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23" name="ZoneTexte 22"/>
          <p:cNvSpPr txBox="1"/>
          <p:nvPr/>
        </p:nvSpPr>
        <p:spPr>
          <a:xfrm>
            <a:off x="5441861" y="1910942"/>
            <a:ext cx="2232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dirty="0" err="1" smtClean="0">
                <a:solidFill>
                  <a:srgbClr val="EA6C38"/>
                </a:solidFill>
                <a:latin typeface="+mn-lt"/>
                <a:cs typeface="+mn-cs"/>
              </a:rPr>
              <a:t>Pick</a:t>
            </a:r>
            <a:r>
              <a:rPr lang="fr-FR" sz="2000" dirty="0" smtClean="0">
                <a:solidFill>
                  <a:srgbClr val="EA6C38"/>
                </a:solidFill>
                <a:latin typeface="+mn-lt"/>
                <a:cs typeface="+mn-cs"/>
              </a:rPr>
              <a:t> and place</a:t>
            </a:r>
            <a:endParaRPr lang="fr-FR" sz="20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24" name="ZoneTexte 23"/>
          <p:cNvSpPr txBox="1"/>
          <p:nvPr/>
        </p:nvSpPr>
        <p:spPr>
          <a:xfrm rot="16200000">
            <a:off x="-652796" y="3180273"/>
            <a:ext cx="2232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dirty="0" smtClean="0">
                <a:solidFill>
                  <a:srgbClr val="EA6C38"/>
                </a:solidFill>
                <a:latin typeface="+mn-lt"/>
                <a:cs typeface="+mn-cs"/>
              </a:rPr>
              <a:t>RULA</a:t>
            </a:r>
            <a:endParaRPr lang="fr-FR" sz="20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25" name="ZoneTexte 24"/>
          <p:cNvSpPr txBox="1"/>
          <p:nvPr/>
        </p:nvSpPr>
        <p:spPr>
          <a:xfrm rot="16200000">
            <a:off x="-652797" y="5181382"/>
            <a:ext cx="2232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dirty="0" smtClean="0">
                <a:solidFill>
                  <a:srgbClr val="EA6C38"/>
                </a:solidFill>
                <a:latin typeface="+mn-lt"/>
                <a:cs typeface="+mn-cs"/>
              </a:rPr>
              <a:t>Performance</a:t>
            </a:r>
            <a:endParaRPr lang="fr-FR" sz="20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26" name="ZoneTexte 25"/>
          <p:cNvSpPr txBox="1"/>
          <p:nvPr/>
        </p:nvSpPr>
        <p:spPr>
          <a:xfrm>
            <a:off x="1271443" y="2300112"/>
            <a:ext cx="2232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 smtClean="0">
                <a:solidFill>
                  <a:srgbClr val="EA6C38"/>
                </a:solidFill>
                <a:latin typeface="+mn-lt"/>
                <a:cs typeface="+mn-cs"/>
              </a:rPr>
              <a:t>Var. des max</a:t>
            </a:r>
            <a:endParaRPr lang="fr-FR" sz="14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27" name="ZoneTexte 26"/>
          <p:cNvSpPr txBox="1"/>
          <p:nvPr/>
        </p:nvSpPr>
        <p:spPr>
          <a:xfrm>
            <a:off x="1271443" y="3581031"/>
            <a:ext cx="2232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 smtClean="0">
                <a:solidFill>
                  <a:srgbClr val="EA6C38"/>
                </a:solidFill>
                <a:latin typeface="+mn-lt"/>
                <a:cs typeface="+mn-cs"/>
              </a:rPr>
              <a:t>Var. des min</a:t>
            </a:r>
            <a:endParaRPr lang="fr-FR" sz="14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28" name="ZoneTexte 27"/>
          <p:cNvSpPr txBox="1"/>
          <p:nvPr/>
        </p:nvSpPr>
        <p:spPr>
          <a:xfrm>
            <a:off x="1617623" y="2619465"/>
            <a:ext cx="23763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 smtClean="0">
                <a:solidFill>
                  <a:srgbClr val="EA6C38"/>
                </a:solidFill>
                <a:latin typeface="+mn-lt"/>
                <a:cs typeface="+mn-cs"/>
              </a:rPr>
              <a:t>Var. des moyennes</a:t>
            </a:r>
            <a:endParaRPr lang="fr-FR" sz="14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29" name="ZoneTexte 28"/>
          <p:cNvSpPr txBox="1"/>
          <p:nvPr/>
        </p:nvSpPr>
        <p:spPr>
          <a:xfrm>
            <a:off x="1920069" y="3273254"/>
            <a:ext cx="23763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 smtClean="0">
                <a:solidFill>
                  <a:srgbClr val="EA6C38"/>
                </a:solidFill>
                <a:latin typeface="+mn-lt"/>
                <a:cs typeface="+mn-cs"/>
              </a:rPr>
              <a:t>Var. des écarts-types</a:t>
            </a:r>
            <a:endParaRPr lang="fr-FR" sz="14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30" name="Line 23"/>
          <p:cNvSpPr>
            <a:spLocks noChangeShapeType="1"/>
          </p:cNvSpPr>
          <p:nvPr/>
        </p:nvSpPr>
        <p:spPr bwMode="auto">
          <a:xfrm flipH="1">
            <a:off x="1261918" y="2552917"/>
            <a:ext cx="153545" cy="246145"/>
          </a:xfrm>
          <a:prstGeom prst="line">
            <a:avLst/>
          </a:prstGeom>
          <a:noFill/>
          <a:ln w="12700">
            <a:solidFill>
              <a:srgbClr val="EA6C38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fr-BE"/>
          </a:p>
        </p:txBody>
      </p:sp>
      <p:sp>
        <p:nvSpPr>
          <p:cNvPr id="31" name="Line 23"/>
          <p:cNvSpPr>
            <a:spLocks noChangeShapeType="1"/>
          </p:cNvSpPr>
          <p:nvPr/>
        </p:nvSpPr>
        <p:spPr bwMode="auto">
          <a:xfrm flipH="1">
            <a:off x="1398410" y="2825083"/>
            <a:ext cx="305092" cy="332668"/>
          </a:xfrm>
          <a:prstGeom prst="line">
            <a:avLst/>
          </a:prstGeom>
          <a:noFill/>
          <a:ln w="12700">
            <a:solidFill>
              <a:srgbClr val="EA6C38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fr-BE"/>
          </a:p>
        </p:txBody>
      </p:sp>
      <p:sp>
        <p:nvSpPr>
          <p:cNvPr id="32" name="Line 23"/>
          <p:cNvSpPr>
            <a:spLocks noChangeShapeType="1"/>
          </p:cNvSpPr>
          <p:nvPr/>
        </p:nvSpPr>
        <p:spPr bwMode="auto">
          <a:xfrm flipH="1">
            <a:off x="1106482" y="3156494"/>
            <a:ext cx="329922" cy="0"/>
          </a:xfrm>
          <a:prstGeom prst="line">
            <a:avLst/>
          </a:prstGeom>
          <a:noFill/>
          <a:ln w="12700">
            <a:solidFill>
              <a:srgbClr val="EA6C38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fr-BE"/>
          </a:p>
        </p:txBody>
      </p:sp>
      <p:sp>
        <p:nvSpPr>
          <p:cNvPr id="33" name="Line 23"/>
          <p:cNvSpPr>
            <a:spLocks noChangeShapeType="1"/>
          </p:cNvSpPr>
          <p:nvPr/>
        </p:nvSpPr>
        <p:spPr bwMode="auto">
          <a:xfrm flipH="1" flipV="1">
            <a:off x="1584841" y="3157750"/>
            <a:ext cx="406701" cy="269392"/>
          </a:xfrm>
          <a:prstGeom prst="line">
            <a:avLst/>
          </a:prstGeom>
          <a:noFill/>
          <a:ln w="12700">
            <a:solidFill>
              <a:srgbClr val="EA6C38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fr-BE"/>
          </a:p>
        </p:txBody>
      </p:sp>
      <p:sp>
        <p:nvSpPr>
          <p:cNvPr id="34" name="Line 23"/>
          <p:cNvSpPr>
            <a:spLocks noChangeShapeType="1"/>
          </p:cNvSpPr>
          <p:nvPr/>
        </p:nvSpPr>
        <p:spPr bwMode="auto">
          <a:xfrm flipH="1" flipV="1">
            <a:off x="1271442" y="3465527"/>
            <a:ext cx="126967" cy="151665"/>
          </a:xfrm>
          <a:prstGeom prst="line">
            <a:avLst/>
          </a:prstGeom>
          <a:noFill/>
          <a:ln w="12700">
            <a:solidFill>
              <a:srgbClr val="EA6C38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fr-BE"/>
          </a:p>
        </p:txBody>
      </p:sp>
      <p:sp>
        <p:nvSpPr>
          <p:cNvPr id="35" name="Accolade fermante 34"/>
          <p:cNvSpPr/>
          <p:nvPr/>
        </p:nvSpPr>
        <p:spPr>
          <a:xfrm>
            <a:off x="1539122" y="3085741"/>
            <a:ext cx="45719" cy="144020"/>
          </a:xfrm>
          <a:prstGeom prst="rightBrace">
            <a:avLst/>
          </a:prstGeom>
          <a:ln>
            <a:solidFill>
              <a:srgbClr val="EA6C3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6" name="ZoneTexte 35"/>
          <p:cNvSpPr txBox="1"/>
          <p:nvPr/>
        </p:nvSpPr>
        <p:spPr>
          <a:xfrm>
            <a:off x="891644" y="6503826"/>
            <a:ext cx="13879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400" dirty="0" smtClean="0">
                <a:solidFill>
                  <a:srgbClr val="EA6C38"/>
                </a:solidFill>
                <a:latin typeface="+mn-lt"/>
                <a:cs typeface="+mn-cs"/>
              </a:rPr>
              <a:t>Roboticiens</a:t>
            </a:r>
            <a:endParaRPr lang="fr-FR" sz="14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37" name="ZoneTexte 36"/>
          <p:cNvSpPr txBox="1"/>
          <p:nvPr/>
        </p:nvSpPr>
        <p:spPr>
          <a:xfrm>
            <a:off x="2809783" y="6503826"/>
            <a:ext cx="13879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400" dirty="0" smtClean="0">
                <a:solidFill>
                  <a:srgbClr val="EA6C38"/>
                </a:solidFill>
                <a:latin typeface="+mn-lt"/>
                <a:cs typeface="+mn-cs"/>
              </a:rPr>
              <a:t>Chirurgiens</a:t>
            </a:r>
            <a:endParaRPr lang="fr-FR" sz="14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38" name="ZoneTexte 37"/>
          <p:cNvSpPr txBox="1"/>
          <p:nvPr/>
        </p:nvSpPr>
        <p:spPr>
          <a:xfrm>
            <a:off x="5033937" y="6496742"/>
            <a:ext cx="13879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400" dirty="0" smtClean="0">
                <a:solidFill>
                  <a:srgbClr val="EA6C38"/>
                </a:solidFill>
                <a:latin typeface="+mn-lt"/>
                <a:cs typeface="+mn-cs"/>
              </a:rPr>
              <a:t>Roboticiens</a:t>
            </a:r>
            <a:endParaRPr lang="fr-FR" sz="14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sp>
        <p:nvSpPr>
          <p:cNvPr id="39" name="ZoneTexte 38"/>
          <p:cNvSpPr txBox="1"/>
          <p:nvPr/>
        </p:nvSpPr>
        <p:spPr>
          <a:xfrm>
            <a:off x="6952076" y="6496742"/>
            <a:ext cx="13879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400" dirty="0" smtClean="0">
                <a:solidFill>
                  <a:srgbClr val="EA6C38"/>
                </a:solidFill>
                <a:latin typeface="+mn-lt"/>
                <a:cs typeface="+mn-cs"/>
              </a:rPr>
              <a:t>Chirurgiens</a:t>
            </a:r>
            <a:endParaRPr lang="fr-FR" sz="1400" dirty="0">
              <a:solidFill>
                <a:srgbClr val="EA6C38"/>
              </a:solidFill>
              <a:latin typeface="+mn-lt"/>
              <a:cs typeface="+mn-cs"/>
            </a:endParaRPr>
          </a:p>
        </p:txBody>
      </p:sp>
      <p:pic>
        <p:nvPicPr>
          <p:cNvPr id="43" name="Picture 74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99" t="1" r="69184" b="82016"/>
          <a:stretch/>
        </p:blipFill>
        <p:spPr bwMode="auto">
          <a:xfrm>
            <a:off x="3605109" y="3925154"/>
            <a:ext cx="153394" cy="118261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457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Pourquoi être </a:t>
            </a:r>
            <a:r>
              <a:rPr lang="fr-BE" b="1" dirty="0" smtClean="0"/>
              <a:t>à distance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4800600"/>
          </a:xfrm>
        </p:spPr>
        <p:txBody>
          <a:bodyPr/>
          <a:lstStyle/>
          <a:p>
            <a:r>
              <a:rPr lang="fr-BE" dirty="0"/>
              <a:t>Instrument robotisé dextre [Herman2011]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Pourquoi être à distance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49</a:t>
            </a:fld>
            <a:endParaRPr lang="fr-BE"/>
          </a:p>
        </p:txBody>
      </p:sp>
      <p:pic>
        <p:nvPicPr>
          <p:cNvPr id="41" name="IntraAbdoID2U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t="12821" b="12718"/>
          <a:stretch/>
        </p:blipFill>
        <p:spPr>
          <a:xfrm>
            <a:off x="539552" y="2132857"/>
            <a:ext cx="2880320" cy="1608548"/>
          </a:xfrm>
          <a:prstGeom prst="rect">
            <a:avLst/>
          </a:prstGeom>
        </p:spPr>
      </p:pic>
      <p:pic>
        <p:nvPicPr>
          <p:cNvPr id="7" name="JAiMY.wm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61950" y="3789039"/>
            <a:ext cx="5014292" cy="2820539"/>
          </a:xfrm>
          <a:prstGeom prst="rect">
            <a:avLst/>
          </a:prstGeom>
        </p:spPr>
      </p:pic>
      <p:sp>
        <p:nvSpPr>
          <p:cNvPr id="42" name="ZoneTexte 41"/>
          <p:cNvSpPr txBox="1"/>
          <p:nvPr/>
        </p:nvSpPr>
        <p:spPr>
          <a:xfrm>
            <a:off x="539552" y="3741405"/>
            <a:ext cx="22323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fr-FR"/>
            </a:defPPr>
            <a:lvl1pPr algn="ctr">
              <a:defRPr b="1" i="1"/>
            </a:lvl1pPr>
          </a:lstStyle>
          <a:p>
            <a:pPr algn="l"/>
            <a:r>
              <a:rPr lang="fr-FR" dirty="0" smtClean="0"/>
              <a:t>Prototype</a:t>
            </a:r>
            <a:endParaRPr lang="fr-FR" dirty="0"/>
          </a:p>
        </p:txBody>
      </p:sp>
      <p:sp>
        <p:nvSpPr>
          <p:cNvPr id="44" name="ZoneTexte 43"/>
          <p:cNvSpPr txBox="1"/>
          <p:nvPr/>
        </p:nvSpPr>
        <p:spPr>
          <a:xfrm>
            <a:off x="3779912" y="3436605"/>
            <a:ext cx="399633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fr-FR"/>
            </a:defPPr>
            <a:lvl1pPr algn="ctr">
              <a:defRPr b="1" i="1"/>
            </a:lvl1pPr>
          </a:lstStyle>
          <a:p>
            <a:pPr algn="r"/>
            <a:r>
              <a:rPr lang="fr-FR" dirty="0" err="1" smtClean="0"/>
              <a:t>JAiMY</a:t>
            </a:r>
            <a:r>
              <a:rPr lang="fr-FR" i="0" dirty="0" smtClean="0"/>
              <a:t> </a:t>
            </a:r>
            <a:r>
              <a:rPr lang="fr-FR" b="0" i="0" dirty="0" smtClean="0"/>
              <a:t>(</a:t>
            </a:r>
            <a:r>
              <a:rPr lang="fr-FR" b="0" i="0" dirty="0" err="1" smtClean="0"/>
              <a:t>Endocontrol</a:t>
            </a:r>
            <a:r>
              <a:rPr lang="fr-FR" b="0" i="0" dirty="0" smtClean="0"/>
              <a:t> </a:t>
            </a:r>
            <a:r>
              <a:rPr lang="fr-FR" b="0" i="0" dirty="0" err="1" smtClean="0"/>
              <a:t>Medical</a:t>
            </a:r>
            <a:r>
              <a:rPr lang="fr-FR" b="0" i="0" dirty="0" smtClean="0"/>
              <a:t>, France)</a:t>
            </a:r>
            <a:endParaRPr lang="fr-FR" b="0" dirty="0"/>
          </a:p>
        </p:txBody>
      </p:sp>
    </p:spTree>
    <p:extLst>
      <p:ext uri="{BB962C8B-B14F-4D97-AF65-F5344CB8AC3E}">
        <p14:creationId xmlns:p14="http://schemas.microsoft.com/office/powerpoint/2010/main" val="407020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9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Pourquoi être </a:t>
            </a:r>
            <a:r>
              <a:rPr lang="fr-BE" b="1" dirty="0" smtClean="0"/>
              <a:t>à distance ?</a:t>
            </a:r>
            <a:endParaRPr lang="fr-BE" b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4800600"/>
          </a:xfrm>
        </p:spPr>
        <p:txBody>
          <a:bodyPr/>
          <a:lstStyle/>
          <a:p>
            <a:r>
              <a:rPr lang="fr-BE" dirty="0" smtClean="0"/>
              <a:t>Robot porte-endoscope</a:t>
            </a:r>
          </a:p>
          <a:p>
            <a:pPr lvl="1"/>
            <a:r>
              <a:rPr lang="fr-BE" dirty="0" smtClean="0"/>
              <a:t>Image stable</a:t>
            </a:r>
          </a:p>
          <a:p>
            <a:pPr lvl="1"/>
            <a:r>
              <a:rPr lang="fr-BE" dirty="0" smtClean="0"/>
              <a:t>Compact</a:t>
            </a:r>
          </a:p>
          <a:p>
            <a:pPr lvl="1"/>
            <a:r>
              <a:rPr lang="fr-BE" dirty="0" smtClean="0"/>
              <a:t>Commandé directement par le chirurgien</a:t>
            </a:r>
          </a:p>
          <a:p>
            <a:pPr lvl="1"/>
            <a:r>
              <a:rPr lang="fr-BE" dirty="0" smtClean="0"/>
              <a:t>Peu dangereux (Classe I)</a:t>
            </a:r>
          </a:p>
          <a:p>
            <a:pPr lvl="1"/>
            <a:r>
              <a:rPr lang="fr-BE" dirty="0" smtClean="0"/>
              <a:t>Beaucoup </a:t>
            </a:r>
            <a:r>
              <a:rPr lang="fr-BE" dirty="0"/>
              <a:t>moins </a:t>
            </a:r>
            <a:r>
              <a:rPr lang="fr-BE" dirty="0" smtClean="0"/>
              <a:t>cher</a:t>
            </a:r>
            <a:endParaRPr lang="fr-BE" dirty="0"/>
          </a:p>
          <a:p>
            <a:pPr lvl="1"/>
            <a:endParaRPr lang="fr-BE" dirty="0" smtClean="0"/>
          </a:p>
          <a:p>
            <a:pPr lvl="1"/>
            <a:r>
              <a:rPr lang="fr-BE" dirty="0" smtClean="0"/>
              <a:t>Interfaces lentes, n’offrant que des mouvements basiques</a:t>
            </a:r>
          </a:p>
          <a:p>
            <a:pPr lvl="1"/>
            <a:r>
              <a:rPr lang="fr-BE" dirty="0" smtClean="0"/>
              <a:t>Mouvements de caméra peu intuitifs à certains endroits de la cavité abdominale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Pourquoi être à distance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50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43037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Pourquoi être </a:t>
            </a:r>
            <a:r>
              <a:rPr lang="fr-BE" b="1" dirty="0" smtClean="0"/>
              <a:t>à distance ?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Pourquoi être à distance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51</a:t>
            </a:fld>
            <a:endParaRPr lang="fr-BE"/>
          </a:p>
        </p:txBody>
      </p:sp>
      <p:pic>
        <p:nvPicPr>
          <p:cNvPr id="11" name="NCTAM2012-EVOLAP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952520" y="1236980"/>
            <a:ext cx="3429479" cy="2572109"/>
          </a:xfrm>
          <a:prstGeom prst="rect">
            <a:avLst/>
          </a:prstGeom>
        </p:spPr>
      </p:pic>
      <p:pic>
        <p:nvPicPr>
          <p:cNvPr id="12" name="NCTAM2012-AESOP.wm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33819" y="1236980"/>
            <a:ext cx="3429479" cy="2572109"/>
          </a:xfrm>
          <a:prstGeom prst="rect">
            <a:avLst/>
          </a:prstGeom>
        </p:spPr>
      </p:pic>
      <p:pic>
        <p:nvPicPr>
          <p:cNvPr id="13" name="NCTAM2012-ViKY.wm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857260" y="4066657"/>
            <a:ext cx="3429479" cy="2572109"/>
          </a:xfrm>
          <a:prstGeom prst="rect">
            <a:avLst/>
          </a:prstGeom>
        </p:spPr>
      </p:pic>
      <p:sp>
        <p:nvSpPr>
          <p:cNvPr id="14" name="Text Box 6"/>
          <p:cNvSpPr txBox="1">
            <a:spLocks noChangeArrowheads="1"/>
          </p:cNvSpPr>
          <p:nvPr/>
        </p:nvSpPr>
        <p:spPr bwMode="auto">
          <a:xfrm>
            <a:off x="3152501" y="6117562"/>
            <a:ext cx="283899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3098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/>
            <a:r>
              <a:rPr lang="en-US" sz="2800" b="1" dirty="0" err="1" smtClean="0">
                <a:solidFill>
                  <a:srgbClr val="EA6C38"/>
                </a:solidFill>
              </a:rPr>
              <a:t>ViKY</a:t>
            </a:r>
            <a:endParaRPr lang="en-US" sz="2800" dirty="0">
              <a:solidFill>
                <a:srgbClr val="EA6C38"/>
              </a:solidFill>
            </a:endParaRPr>
          </a:p>
        </p:txBody>
      </p:sp>
      <p:sp>
        <p:nvSpPr>
          <p:cNvPr id="15" name="Text Box 6"/>
          <p:cNvSpPr txBox="1">
            <a:spLocks noChangeArrowheads="1"/>
          </p:cNvSpPr>
          <p:nvPr/>
        </p:nvSpPr>
        <p:spPr bwMode="auto">
          <a:xfrm>
            <a:off x="1029060" y="3285869"/>
            <a:ext cx="283899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3098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/>
            <a:r>
              <a:rPr lang="en-US" sz="2800" b="1" dirty="0" smtClean="0">
                <a:solidFill>
                  <a:srgbClr val="EA6C38"/>
                </a:solidFill>
              </a:rPr>
              <a:t>AESOP</a:t>
            </a:r>
            <a:endParaRPr lang="en-US" sz="2800" dirty="0">
              <a:solidFill>
                <a:srgbClr val="EA6C38"/>
              </a:solidFill>
            </a:endParaRPr>
          </a:p>
        </p:txBody>
      </p:sp>
      <p:sp>
        <p:nvSpPr>
          <p:cNvPr id="16" name="Text Box 6"/>
          <p:cNvSpPr txBox="1">
            <a:spLocks noChangeArrowheads="1"/>
          </p:cNvSpPr>
          <p:nvPr/>
        </p:nvSpPr>
        <p:spPr bwMode="auto">
          <a:xfrm>
            <a:off x="5247762" y="3300217"/>
            <a:ext cx="283899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3098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/>
            <a:r>
              <a:rPr lang="en-US" sz="2800" b="1" dirty="0" smtClean="0">
                <a:solidFill>
                  <a:srgbClr val="EA6C38"/>
                </a:solidFill>
              </a:rPr>
              <a:t>EVOLAP</a:t>
            </a:r>
            <a:endParaRPr lang="en-US" sz="2800" dirty="0">
              <a:solidFill>
                <a:srgbClr val="EA6C3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93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0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6603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000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Pourquoi être </a:t>
            </a:r>
            <a:r>
              <a:rPr lang="fr-BE" b="1" dirty="0" smtClean="0"/>
              <a:t>à distance ?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Pourquoi être à distance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52</a:t>
            </a:fld>
            <a:endParaRPr lang="fr-BE"/>
          </a:p>
        </p:txBody>
      </p:sp>
      <p:pic>
        <p:nvPicPr>
          <p:cNvPr id="8" name="NCTAM2012-AESOP_diag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952519" y="1236978"/>
            <a:ext cx="3429479" cy="2572109"/>
          </a:xfrm>
          <a:prstGeom prst="rect">
            <a:avLst/>
          </a:prstGeom>
        </p:spPr>
      </p:pic>
      <p:pic>
        <p:nvPicPr>
          <p:cNvPr id="9" name="NCTAM2012-AESOP_omni.wm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857259" y="4068673"/>
            <a:ext cx="3429479" cy="2572109"/>
          </a:xfrm>
          <a:prstGeom prst="rect">
            <a:avLst/>
          </a:prstGeom>
        </p:spPr>
      </p:pic>
      <p:pic>
        <p:nvPicPr>
          <p:cNvPr id="10" name="NCTAM2012-AESOP_cart.wm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33818" y="1236979"/>
            <a:ext cx="3429479" cy="2572109"/>
          </a:xfrm>
          <a:prstGeom prst="rect">
            <a:avLst/>
          </a:prstGeom>
        </p:spPr>
      </p:pic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3152501" y="6117562"/>
            <a:ext cx="283899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3098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/>
            <a:r>
              <a:rPr lang="en-US" sz="2800" b="1" dirty="0" smtClean="0">
                <a:solidFill>
                  <a:srgbClr val="EA6C38"/>
                </a:solidFill>
              </a:rPr>
              <a:t>Omni</a:t>
            </a:r>
            <a:endParaRPr lang="en-US" sz="2800" dirty="0">
              <a:solidFill>
                <a:srgbClr val="EA6C38"/>
              </a:solidFill>
            </a:endParaRPr>
          </a:p>
        </p:txBody>
      </p:sp>
      <p:sp>
        <p:nvSpPr>
          <p:cNvPr id="12" name="Text Box 6"/>
          <p:cNvSpPr txBox="1">
            <a:spLocks noChangeArrowheads="1"/>
          </p:cNvSpPr>
          <p:nvPr/>
        </p:nvSpPr>
        <p:spPr bwMode="auto">
          <a:xfrm>
            <a:off x="1029060" y="3285869"/>
            <a:ext cx="283899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3098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/>
            <a:r>
              <a:rPr lang="en-US" sz="2800" b="1" dirty="0" smtClean="0">
                <a:solidFill>
                  <a:srgbClr val="EA6C38"/>
                </a:solidFill>
              </a:rPr>
              <a:t>Cartesian</a:t>
            </a:r>
            <a:endParaRPr lang="en-US" sz="2800" dirty="0">
              <a:solidFill>
                <a:srgbClr val="EA6C38"/>
              </a:solidFill>
            </a:endParaRPr>
          </a:p>
        </p:txBody>
      </p:sp>
      <p:sp>
        <p:nvSpPr>
          <p:cNvPr id="13" name="Text Box 6"/>
          <p:cNvSpPr txBox="1">
            <a:spLocks noChangeArrowheads="1"/>
          </p:cNvSpPr>
          <p:nvPr/>
        </p:nvSpPr>
        <p:spPr bwMode="auto">
          <a:xfrm>
            <a:off x="5247762" y="3300217"/>
            <a:ext cx="283899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3098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50000"/>
              </a:spcBef>
              <a:defRPr sz="1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/>
            <a:r>
              <a:rPr lang="en-US" sz="2800" b="1" dirty="0" smtClean="0">
                <a:solidFill>
                  <a:srgbClr val="EA6C38"/>
                </a:solidFill>
              </a:rPr>
              <a:t>+ diagonals</a:t>
            </a:r>
            <a:endParaRPr lang="en-US" sz="2800" dirty="0">
              <a:solidFill>
                <a:srgbClr val="EA6C3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13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2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602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02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Pourquoi être </a:t>
            </a:r>
            <a:r>
              <a:rPr lang="fr-BE" b="1" dirty="0" smtClean="0"/>
              <a:t>à distance ?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Pourquoi être à distance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53</a:t>
            </a:fld>
            <a:endParaRPr lang="fr-BE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46528"/>
            <a:ext cx="8443813" cy="318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775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Pourquoi être </a:t>
            </a:r>
            <a:r>
              <a:rPr lang="fr-BE" b="1" dirty="0" smtClean="0"/>
              <a:t>à distance ?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Pourquoi être à distance ?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54</a:t>
            </a:fld>
            <a:endParaRPr lang="fr-BE"/>
          </a:p>
        </p:txBody>
      </p:sp>
      <p:pic>
        <p:nvPicPr>
          <p:cNvPr id="3" name="Evolap_story_high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5538" y="1484784"/>
            <a:ext cx="6372200" cy="477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81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Autres projets en cours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Autres projets en cours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55</a:t>
            </a:fld>
            <a:endParaRPr lang="fr-BE"/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fr-BE" dirty="0" err="1" smtClean="0"/>
              <a:t>Endomicroscopie</a:t>
            </a:r>
            <a:r>
              <a:rPr lang="fr-BE" dirty="0" smtClean="0"/>
              <a:t> robotisée intra-abdominale (Projet PERSEE, coll. ISIR, IMM, IGR, </a:t>
            </a:r>
            <a:r>
              <a:rPr lang="fr-BE" dirty="0" err="1" smtClean="0"/>
              <a:t>Endocontrol</a:t>
            </a:r>
            <a:r>
              <a:rPr lang="fr-BE" dirty="0" smtClean="0"/>
              <a:t>, </a:t>
            </a:r>
            <a:r>
              <a:rPr lang="fr-BE" dirty="0" err="1" smtClean="0"/>
              <a:t>Mauna</a:t>
            </a:r>
            <a:r>
              <a:rPr lang="fr-BE" dirty="0" smtClean="0"/>
              <a:t> </a:t>
            </a:r>
            <a:r>
              <a:rPr lang="fr-BE" dirty="0" err="1" smtClean="0"/>
              <a:t>Kea</a:t>
            </a:r>
            <a:r>
              <a:rPr lang="fr-BE" dirty="0" smtClean="0"/>
              <a:t> Technologies)</a:t>
            </a:r>
          </a:p>
          <a:p>
            <a:endParaRPr lang="fr-BE" dirty="0"/>
          </a:p>
          <a:p>
            <a:endParaRPr lang="fr-BE" dirty="0" smtClean="0"/>
          </a:p>
          <a:p>
            <a:endParaRPr lang="fr-BE" dirty="0" smtClean="0"/>
          </a:p>
          <a:p>
            <a:endParaRPr lang="fr-BE" dirty="0" smtClean="0"/>
          </a:p>
          <a:p>
            <a:endParaRPr lang="fr-BE" dirty="0"/>
          </a:p>
          <a:p>
            <a:endParaRPr lang="fr-BE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28117"/>
            <a:ext cx="2567625" cy="1422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90"/>
          <a:stretch/>
        </p:blipFill>
        <p:spPr bwMode="auto">
          <a:xfrm>
            <a:off x="539552" y="2394333"/>
            <a:ext cx="1728192" cy="208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schoelly_in_vivo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83769" y="2409681"/>
            <a:ext cx="2808312" cy="2106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15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Autres projets en cours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Autres projets en cours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56</a:t>
            </a:fld>
            <a:endParaRPr lang="fr-BE"/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fr-BE" dirty="0" smtClean="0"/>
              <a:t>Robot </a:t>
            </a:r>
            <a:r>
              <a:rPr lang="fr-BE" dirty="0" smtClean="0"/>
              <a:t>flexible pour chirurgie </a:t>
            </a:r>
            <a:r>
              <a:rPr lang="fr-BE" dirty="0" err="1" smtClean="0"/>
              <a:t>endonasale</a:t>
            </a:r>
            <a:r>
              <a:rPr lang="fr-BE" dirty="0" smtClean="0"/>
              <a:t> (coll. LIRMM, CHU Montpellier</a:t>
            </a:r>
            <a:r>
              <a:rPr lang="fr-BE" dirty="0" smtClean="0"/>
              <a:t>)</a:t>
            </a:r>
            <a:endParaRPr lang="fr-BE" dirty="0" smtClean="0"/>
          </a:p>
        </p:txBody>
      </p:sp>
      <p:pic>
        <p:nvPicPr>
          <p:cNvPr id="10" name="ActiveCannulaWebster2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51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089" y="2492896"/>
            <a:ext cx="7316222" cy="411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33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8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Autres projets en cours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Autres projets en cours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57</a:t>
            </a:fld>
            <a:endParaRPr lang="fr-BE"/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fr-BE" dirty="0" smtClean="0"/>
              <a:t>Robot </a:t>
            </a:r>
            <a:r>
              <a:rPr lang="fr-BE" dirty="0" smtClean="0"/>
              <a:t>flexible pour chirurgie </a:t>
            </a:r>
            <a:r>
              <a:rPr lang="fr-BE" dirty="0" err="1" smtClean="0"/>
              <a:t>endonasale</a:t>
            </a:r>
            <a:r>
              <a:rPr lang="fr-BE" dirty="0" smtClean="0"/>
              <a:t> (coll. LIRMM, CHU Montpellier</a:t>
            </a:r>
            <a:r>
              <a:rPr lang="fr-BE" dirty="0" smtClean="0"/>
              <a:t>)</a:t>
            </a:r>
            <a:endParaRPr lang="fr-BE" dirty="0" smtClean="0"/>
          </a:p>
        </p:txBody>
      </p:sp>
      <p:grpSp>
        <p:nvGrpSpPr>
          <p:cNvPr id="8" name="Groupe 7"/>
          <p:cNvGrpSpPr/>
          <p:nvPr/>
        </p:nvGrpSpPr>
        <p:grpSpPr>
          <a:xfrm>
            <a:off x="607739" y="2564904"/>
            <a:ext cx="7469461" cy="3661455"/>
            <a:chOff x="2057648" y="2529914"/>
            <a:chExt cx="5539680" cy="2715496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81" b="5739"/>
            <a:stretch/>
          </p:blipFill>
          <p:spPr bwMode="auto">
            <a:xfrm>
              <a:off x="2057648" y="2529914"/>
              <a:ext cx="5539680" cy="27154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05" t="50000" r="57399" b="3173"/>
            <a:stretch/>
          </p:blipFill>
          <p:spPr bwMode="auto">
            <a:xfrm>
              <a:off x="2057648" y="4058488"/>
              <a:ext cx="2145432" cy="11869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2" name="ZoneTexte 11"/>
          <p:cNvSpPr txBox="1"/>
          <p:nvPr/>
        </p:nvSpPr>
        <p:spPr>
          <a:xfrm>
            <a:off x="2104893" y="6453336"/>
            <a:ext cx="49342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dirty="0" smtClean="0"/>
              <a:t>R.J. Webster III, Vanderbilt U.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699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Autres projets en cours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Autres projets en cours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58</a:t>
            </a:fld>
            <a:endParaRPr lang="fr-BE"/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fr-BE" dirty="0" smtClean="0"/>
              <a:t>Robot </a:t>
            </a:r>
            <a:r>
              <a:rPr lang="fr-BE" dirty="0" smtClean="0"/>
              <a:t>flexible pour chirurgie </a:t>
            </a:r>
            <a:r>
              <a:rPr lang="fr-BE" dirty="0" err="1" smtClean="0"/>
              <a:t>endonasale</a:t>
            </a:r>
            <a:r>
              <a:rPr lang="fr-BE" dirty="0" smtClean="0"/>
              <a:t> (coll. LIRMM, CHU Montpellier</a:t>
            </a:r>
            <a:r>
              <a:rPr lang="fr-BE" dirty="0" smtClean="0"/>
              <a:t>)</a:t>
            </a:r>
            <a:endParaRPr lang="fr-BE" dirty="0" smtClean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4" y="2132856"/>
            <a:ext cx="6696744" cy="1884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5833" y="4303148"/>
            <a:ext cx="5199881" cy="2083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89040"/>
            <a:ext cx="3131840" cy="2944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ZoneTexte 13"/>
          <p:cNvSpPr txBox="1"/>
          <p:nvPr/>
        </p:nvSpPr>
        <p:spPr>
          <a:xfrm>
            <a:off x="1115616" y="6453336"/>
            <a:ext cx="49342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dirty="0" smtClean="0"/>
              <a:t>Pierre </a:t>
            </a:r>
            <a:r>
              <a:rPr lang="fr-BE" dirty="0"/>
              <a:t>D</a:t>
            </a:r>
            <a:r>
              <a:rPr lang="fr-BE" dirty="0" smtClean="0"/>
              <a:t>upont, Harvard </a:t>
            </a:r>
            <a:r>
              <a:rPr lang="fr-BE" dirty="0" err="1" smtClean="0"/>
              <a:t>Medical</a:t>
            </a:r>
            <a:r>
              <a:rPr lang="fr-BE" dirty="0" smtClean="0"/>
              <a:t> </a:t>
            </a:r>
            <a:r>
              <a:rPr lang="fr-BE" dirty="0" err="1" smtClean="0"/>
              <a:t>School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06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Autres projets en cours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Autres projets en cours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59</a:t>
            </a:fld>
            <a:endParaRPr lang="fr-BE"/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fr-BE" dirty="0" smtClean="0"/>
              <a:t>Robot </a:t>
            </a:r>
            <a:r>
              <a:rPr lang="fr-BE" dirty="0" smtClean="0"/>
              <a:t>flexible pour chirurgie </a:t>
            </a:r>
            <a:r>
              <a:rPr lang="fr-BE" dirty="0" err="1" smtClean="0"/>
              <a:t>endonasale</a:t>
            </a:r>
            <a:r>
              <a:rPr lang="fr-BE" dirty="0" smtClean="0"/>
              <a:t> (coll. LIRMM, CHU Montpellier</a:t>
            </a:r>
            <a:r>
              <a:rPr lang="fr-BE" dirty="0" smtClean="0"/>
              <a:t>)</a:t>
            </a:r>
            <a:endParaRPr lang="fr-BE" dirty="0" smtClean="0"/>
          </a:p>
        </p:txBody>
      </p:sp>
      <p:sp>
        <p:nvSpPr>
          <p:cNvPr id="14" name="ZoneTexte 13"/>
          <p:cNvSpPr txBox="1"/>
          <p:nvPr/>
        </p:nvSpPr>
        <p:spPr>
          <a:xfrm>
            <a:off x="1115616" y="6453336"/>
            <a:ext cx="49342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dirty="0" smtClean="0"/>
              <a:t>Pierre </a:t>
            </a:r>
            <a:r>
              <a:rPr lang="fr-BE" dirty="0"/>
              <a:t>D</a:t>
            </a:r>
            <a:r>
              <a:rPr lang="fr-BE" dirty="0" smtClean="0"/>
              <a:t>upont, Harvard </a:t>
            </a:r>
            <a:r>
              <a:rPr lang="fr-BE" dirty="0" err="1" smtClean="0"/>
              <a:t>Medical</a:t>
            </a:r>
            <a:r>
              <a:rPr lang="fr-BE" dirty="0" smtClean="0"/>
              <a:t> </a:t>
            </a:r>
            <a:r>
              <a:rPr lang="fr-BE" dirty="0" err="1" smtClean="0"/>
              <a:t>School</a:t>
            </a:r>
            <a:endParaRPr lang="en-US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68102"/>
            <a:ext cx="6910519" cy="442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728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Autres projets en cours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Autres projets en cours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60</a:t>
            </a:fld>
            <a:endParaRPr lang="fr-BE"/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fr-BE" dirty="0" smtClean="0"/>
              <a:t>Robot </a:t>
            </a:r>
            <a:r>
              <a:rPr lang="fr-BE" dirty="0" smtClean="0"/>
              <a:t>flexible pour chirurgie </a:t>
            </a:r>
            <a:r>
              <a:rPr lang="fr-BE" dirty="0" err="1" smtClean="0"/>
              <a:t>endonasale</a:t>
            </a:r>
            <a:r>
              <a:rPr lang="fr-BE" dirty="0" smtClean="0"/>
              <a:t> (coll. LIRMM, CHU Montpellier</a:t>
            </a:r>
            <a:r>
              <a:rPr lang="fr-BE" dirty="0" smtClean="0"/>
              <a:t>)</a:t>
            </a:r>
            <a:endParaRPr lang="fr-BE" dirty="0" smtClean="0"/>
          </a:p>
        </p:txBody>
      </p:sp>
      <p:pic>
        <p:nvPicPr>
          <p:cNvPr id="13" name="Dupont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8417" y="2311497"/>
            <a:ext cx="4903823" cy="3923059"/>
          </a:xfrm>
          <a:prstGeom prst="rect">
            <a:avLst/>
          </a:prstGeom>
        </p:spPr>
      </p:pic>
      <p:sp>
        <p:nvSpPr>
          <p:cNvPr id="14" name="ZoneTexte 13"/>
          <p:cNvSpPr txBox="1"/>
          <p:nvPr/>
        </p:nvSpPr>
        <p:spPr>
          <a:xfrm>
            <a:off x="2104893" y="6453336"/>
            <a:ext cx="49342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dirty="0"/>
              <a:t>Pierre Dupont, Harvard </a:t>
            </a:r>
            <a:r>
              <a:rPr lang="fr-BE" dirty="0" err="1"/>
              <a:t>Medical</a:t>
            </a:r>
            <a:r>
              <a:rPr lang="fr-BE" dirty="0"/>
              <a:t> </a:t>
            </a:r>
            <a:r>
              <a:rPr lang="fr-BE" dirty="0" err="1"/>
              <a:t>School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800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81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Autres projets en cours</a:t>
            </a:r>
            <a:endParaRPr lang="fr-BE" b="1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BE" b="1" dirty="0" smtClean="0"/>
              <a:t>Autres projets en cours</a:t>
            </a:r>
            <a:endParaRPr lang="fr-BE" b="1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/>
              <a:t>(Quelques) pistes </a:t>
            </a:r>
            <a:r>
              <a:rPr lang="fr-BE" b="1" dirty="0"/>
              <a:t>alternatives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61</a:t>
            </a:fld>
            <a:endParaRPr lang="fr-BE"/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fr-BE" dirty="0" smtClean="0"/>
              <a:t>Robot </a:t>
            </a:r>
            <a:r>
              <a:rPr lang="fr-BE" dirty="0" smtClean="0"/>
              <a:t>de super-microchirurgie pour chirurgie reconstructrice (coll. B. </a:t>
            </a:r>
            <a:r>
              <a:rPr lang="fr-BE" dirty="0" err="1" smtClean="0"/>
              <a:t>Lengelé</a:t>
            </a:r>
            <a:r>
              <a:rPr lang="fr-BE" dirty="0" smtClean="0"/>
              <a:t>, UCL)</a:t>
            </a:r>
          </a:p>
        </p:txBody>
      </p:sp>
      <p:pic>
        <p:nvPicPr>
          <p:cNvPr id="1030" name="Picture 6" descr="anastomo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2895600" cy="1545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Imag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920" y="2564904"/>
            <a:ext cx="3960440" cy="1535826"/>
          </a:xfrm>
          <a:prstGeom prst="rect">
            <a:avLst/>
          </a:prstGeom>
        </p:spPr>
      </p:pic>
      <p:pic>
        <p:nvPicPr>
          <p:cNvPr id="13" name="Imag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4437112"/>
            <a:ext cx="7200800" cy="2044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99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synthèse</a:t>
            </a:r>
            <a:endParaRPr lang="fr-BE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BE" dirty="0" smtClean="0"/>
              <a:t>En guise de </a:t>
            </a:r>
            <a:endParaRPr lang="fr-BE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62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949433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L’essentiel en quelques mots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4925144"/>
          </a:xfrm>
        </p:spPr>
        <p:txBody>
          <a:bodyPr/>
          <a:lstStyle/>
          <a:p>
            <a:r>
              <a:rPr lang="fr-BE" dirty="0" smtClean="0"/>
              <a:t>La robotique chirurgicale, c’est</a:t>
            </a:r>
          </a:p>
          <a:p>
            <a:pPr lvl="1"/>
            <a:r>
              <a:rPr lang="fr-BE" dirty="0" smtClean="0"/>
              <a:t>Une discipline récente mais en plein essor</a:t>
            </a:r>
          </a:p>
          <a:p>
            <a:pPr lvl="1"/>
            <a:r>
              <a:rPr lang="fr-BE" dirty="0" smtClean="0"/>
              <a:t>Des outils intelligents pour faciliter le travail des chirurgiens et augmenter la qualité des soins</a:t>
            </a:r>
          </a:p>
          <a:p>
            <a:pPr lvl="1"/>
            <a:r>
              <a:rPr lang="fr-BE" dirty="0" smtClean="0"/>
              <a:t>Des solutions adaptées à chaque besoin clinique</a:t>
            </a:r>
          </a:p>
          <a:p>
            <a:pPr lvl="1"/>
            <a:r>
              <a:rPr lang="fr-BE" dirty="0"/>
              <a:t>Bien plus que le da Vinci</a:t>
            </a:r>
          </a:p>
          <a:p>
            <a:pPr lvl="1"/>
            <a:endParaRPr lang="fr-BE" dirty="0"/>
          </a:p>
          <a:p>
            <a:pPr lvl="1"/>
            <a:r>
              <a:rPr lang="fr-BE" dirty="0" smtClean="0"/>
              <a:t>Passionnant </a:t>
            </a:r>
            <a:r>
              <a:rPr lang="fr-BE" dirty="0" smtClean="0">
                <a:sym typeface="Wingdings" pitchFamily="2" charset="2"/>
              </a:rPr>
              <a:t></a:t>
            </a:r>
            <a:endParaRPr lang="fr-BE" dirty="0" smtClean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 smtClean="0"/>
              <a:t>En guise de synthèse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63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28042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Bibliographie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13176"/>
          </a:xfrm>
        </p:spPr>
        <p:txBody>
          <a:bodyPr>
            <a:noAutofit/>
          </a:bodyPr>
          <a:lstStyle/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[Carpentier1998]   </a:t>
            </a:r>
            <a:r>
              <a:rPr lang="fr-BE" sz="1200" dirty="0"/>
              <a:t>Carpentier A, </a:t>
            </a:r>
            <a:r>
              <a:rPr lang="fr-BE" sz="1200" dirty="0" err="1"/>
              <a:t>Loulmet</a:t>
            </a:r>
            <a:r>
              <a:rPr lang="fr-BE" sz="1200" dirty="0"/>
              <a:t> D, </a:t>
            </a:r>
            <a:r>
              <a:rPr lang="fr-BE" sz="1200" dirty="0" err="1"/>
              <a:t>Aupècle</a:t>
            </a:r>
            <a:r>
              <a:rPr lang="fr-BE" sz="1200" dirty="0"/>
              <a:t> B, Kieffer JP, Tournay D, </a:t>
            </a:r>
            <a:r>
              <a:rPr lang="fr-BE" sz="1200" dirty="0" err="1"/>
              <a:t>Guibourt</a:t>
            </a:r>
            <a:r>
              <a:rPr lang="fr-BE" sz="1200" dirty="0"/>
              <a:t> P, </a:t>
            </a:r>
            <a:r>
              <a:rPr lang="fr-BE" sz="1200" dirty="0" err="1"/>
              <a:t>Fiemeyer</a:t>
            </a:r>
            <a:r>
              <a:rPr lang="fr-BE" sz="1200" dirty="0"/>
              <a:t> A, </a:t>
            </a:r>
            <a:r>
              <a:rPr lang="fr-BE" sz="1200" dirty="0" err="1"/>
              <a:t>Méléard</a:t>
            </a:r>
            <a:r>
              <a:rPr lang="fr-BE" sz="1200" dirty="0"/>
              <a:t> D, </a:t>
            </a:r>
            <a:r>
              <a:rPr lang="fr-BE" sz="1200" dirty="0" err="1"/>
              <a:t>Richomme</a:t>
            </a:r>
            <a:r>
              <a:rPr lang="fr-BE" sz="1200" dirty="0"/>
              <a:t> P, Cardon C. Chirurgie à cœur ouvert assistée par ordinateur. Premier cas opéré avec </a:t>
            </a:r>
            <a:r>
              <a:rPr lang="fr-BE" sz="1200" dirty="0" smtClean="0"/>
              <a:t>succès</a:t>
            </a:r>
            <a:r>
              <a:rPr lang="fr-BE" sz="1200" dirty="0"/>
              <a:t>. </a:t>
            </a:r>
            <a:r>
              <a:rPr lang="fr-BE" sz="1200" i="1" dirty="0"/>
              <a:t>Comptes Rendus de l'Académie des Sciences - </a:t>
            </a:r>
            <a:r>
              <a:rPr lang="fr-BE" sz="1200" i="1" dirty="0" err="1"/>
              <a:t>Series</a:t>
            </a:r>
            <a:r>
              <a:rPr lang="fr-BE" sz="1200" i="1" dirty="0"/>
              <a:t> III - Sciences de la </a:t>
            </a:r>
            <a:r>
              <a:rPr lang="fr-BE" sz="1200" i="1" dirty="0" smtClean="0"/>
              <a:t>Vie</a:t>
            </a:r>
            <a:r>
              <a:rPr lang="fr-BE" sz="1200" dirty="0" smtClean="0"/>
              <a:t> 1998; 321(5):437-442.</a:t>
            </a:r>
            <a:endParaRPr lang="fr-BE" sz="1200" dirty="0"/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[Cleary2001]   </a:t>
            </a:r>
            <a:r>
              <a:rPr lang="fr-BE" sz="1200" dirty="0" err="1" smtClean="0"/>
              <a:t>Cleary</a:t>
            </a:r>
            <a:r>
              <a:rPr lang="fr-BE" sz="1200" dirty="0" smtClean="0"/>
              <a:t> K, Nguyen C. </a:t>
            </a:r>
            <a:r>
              <a:rPr lang="en-US" sz="1200" dirty="0"/>
              <a:t>State of the art in surgical robotics: clinical applications and technology challenges. </a:t>
            </a:r>
            <a:r>
              <a:rPr lang="en-US" sz="1200" i="1" dirty="0" smtClean="0"/>
              <a:t>Computer </a:t>
            </a:r>
            <a:r>
              <a:rPr lang="en-US" sz="1200" i="1" dirty="0"/>
              <a:t>Aided </a:t>
            </a:r>
            <a:r>
              <a:rPr lang="en-US" sz="1200" i="1" dirty="0" smtClean="0"/>
              <a:t>Surgery</a:t>
            </a:r>
            <a:r>
              <a:rPr lang="en-US" sz="1200" dirty="0" smtClean="0"/>
              <a:t> </a:t>
            </a:r>
            <a:r>
              <a:rPr lang="en-US" sz="1200" dirty="0"/>
              <a:t>2001;6(6):</a:t>
            </a:r>
            <a:r>
              <a:rPr lang="en-US" sz="1200" dirty="0" smtClean="0"/>
              <a:t>312-28,</a:t>
            </a:r>
            <a:endParaRPr lang="fr-BE" sz="1200" dirty="0" smtClean="0"/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[Davies1989]   </a:t>
            </a:r>
            <a:r>
              <a:rPr lang="en-US" sz="1200" dirty="0" smtClean="0"/>
              <a:t>Davies </a:t>
            </a:r>
            <a:r>
              <a:rPr lang="en-US" sz="1200" dirty="0"/>
              <a:t>BL, </a:t>
            </a:r>
            <a:r>
              <a:rPr lang="en-US" sz="1200" dirty="0" err="1"/>
              <a:t>Hibberd</a:t>
            </a:r>
            <a:r>
              <a:rPr lang="en-US" sz="1200" dirty="0"/>
              <a:t> RD, Ng WS, </a:t>
            </a:r>
            <a:r>
              <a:rPr lang="en-US" sz="1200" dirty="0" err="1"/>
              <a:t>Timoney</a:t>
            </a:r>
            <a:r>
              <a:rPr lang="en-US" sz="1200" dirty="0"/>
              <a:t> AG, </a:t>
            </a:r>
            <a:r>
              <a:rPr lang="en-US" sz="1200" dirty="0" smtClean="0"/>
              <a:t>Wickham JEA. The development </a:t>
            </a:r>
            <a:r>
              <a:rPr lang="en-US" sz="1200" dirty="0"/>
              <a:t>of a surgeon robot for </a:t>
            </a:r>
            <a:r>
              <a:rPr lang="en-US" sz="1200" dirty="0" smtClean="0"/>
              <a:t>prostatectomies. </a:t>
            </a:r>
            <a:r>
              <a:rPr lang="fr-BE" sz="1200" i="1" dirty="0" smtClean="0"/>
              <a:t>Journal of </a:t>
            </a:r>
            <a:r>
              <a:rPr lang="fr-BE" sz="1200" i="1" dirty="0"/>
              <a:t>Engineering </a:t>
            </a:r>
            <a:r>
              <a:rPr lang="fr-BE" sz="1200" i="1" dirty="0" smtClean="0"/>
              <a:t>in </a:t>
            </a:r>
            <a:r>
              <a:rPr lang="fr-BE" sz="1200" i="1" dirty="0" err="1" smtClean="0"/>
              <a:t>Medicine</a:t>
            </a:r>
            <a:r>
              <a:rPr lang="fr-BE" sz="1200" dirty="0" smtClean="0"/>
              <a:t> 2001; 205:35-38.</a:t>
            </a:r>
            <a:endParaRPr lang="fr-BE" sz="1200" dirty="0" smtClean="0">
              <a:solidFill>
                <a:srgbClr val="8A8383"/>
              </a:solidFill>
            </a:endParaRP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[Falcone1999]   </a:t>
            </a:r>
            <a:r>
              <a:rPr lang="pt-BR" sz="1200" dirty="0" smtClean="0"/>
              <a:t>Falcone T, Goldberg J, Garcia-Ruiz A, Margossian H, Stevens L. </a:t>
            </a:r>
            <a:r>
              <a:rPr lang="en-US" sz="1200" dirty="0"/>
              <a:t>Full robotic assistance for laparoscopic tubal anastomosis: a case report. </a:t>
            </a:r>
            <a:r>
              <a:rPr lang="en-US" sz="1200" i="1" dirty="0"/>
              <a:t>Journal of </a:t>
            </a:r>
            <a:r>
              <a:rPr lang="en-US" sz="1200" i="1" dirty="0" err="1" smtClean="0"/>
              <a:t>Laparoendoscopic</a:t>
            </a:r>
            <a:r>
              <a:rPr lang="en-US" sz="1200" i="1" dirty="0" smtClean="0"/>
              <a:t> and </a:t>
            </a:r>
            <a:r>
              <a:rPr lang="en-US" sz="1200" i="1" dirty="0"/>
              <a:t>Advanced Surgical </a:t>
            </a:r>
            <a:r>
              <a:rPr lang="en-US" sz="1200" i="1" dirty="0" smtClean="0"/>
              <a:t>Techniques</a:t>
            </a:r>
            <a:r>
              <a:rPr lang="fr-BE" sz="1200" i="1" dirty="0"/>
              <a:t> </a:t>
            </a:r>
            <a:r>
              <a:rPr lang="fr-BE" sz="1200" dirty="0" smtClean="0"/>
              <a:t>1999; 9(1</a:t>
            </a:r>
            <a:r>
              <a:rPr lang="fr-BE" sz="1200" dirty="0"/>
              <a:t>):107-13</a:t>
            </a:r>
            <a:r>
              <a:rPr lang="fr-BE" sz="1200" dirty="0" smtClean="0"/>
              <a:t>.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[Freschi2012]   </a:t>
            </a:r>
            <a:r>
              <a:rPr lang="fr-BE" sz="1200" dirty="0" err="1" smtClean="0"/>
              <a:t>Freschi</a:t>
            </a:r>
            <a:r>
              <a:rPr lang="fr-BE" sz="1200" dirty="0" smtClean="0"/>
              <a:t> C, Ferrari V, </a:t>
            </a:r>
            <a:r>
              <a:rPr lang="fr-BE" sz="1200" dirty="0" err="1" smtClean="0"/>
              <a:t>Melfi</a:t>
            </a:r>
            <a:r>
              <a:rPr lang="fr-BE" sz="1200" dirty="0" smtClean="0"/>
              <a:t> F, Ferrari M, Mosca F, </a:t>
            </a:r>
            <a:r>
              <a:rPr lang="fr-BE" sz="1200" dirty="0" err="1" smtClean="0"/>
              <a:t>Cuschieri</a:t>
            </a:r>
            <a:r>
              <a:rPr lang="fr-BE" sz="1200" dirty="0" smtClean="0"/>
              <a:t> A. </a:t>
            </a:r>
            <a:r>
              <a:rPr lang="fr-BE" sz="1200" dirty="0" err="1" smtClean="0"/>
              <a:t>Technical</a:t>
            </a:r>
            <a:r>
              <a:rPr lang="fr-BE" sz="1200" dirty="0" smtClean="0"/>
              <a:t> </a:t>
            </a:r>
            <a:r>
              <a:rPr lang="fr-BE" sz="1200" dirty="0" err="1" smtClean="0"/>
              <a:t>review</a:t>
            </a:r>
            <a:r>
              <a:rPr lang="fr-BE" sz="1200" dirty="0" smtClean="0"/>
              <a:t> of the da Vinci </a:t>
            </a:r>
            <a:r>
              <a:rPr lang="fr-BE" sz="1200" dirty="0" err="1" smtClean="0"/>
              <a:t>surgical</a:t>
            </a:r>
            <a:r>
              <a:rPr lang="fr-BE" sz="1200" dirty="0" smtClean="0"/>
              <a:t> </a:t>
            </a:r>
            <a:r>
              <a:rPr lang="fr-BE" sz="1200" dirty="0" err="1" smtClean="0"/>
              <a:t>telemanipulator</a:t>
            </a:r>
            <a:r>
              <a:rPr lang="fr-BE" sz="1200" dirty="0" smtClean="0"/>
              <a:t>. International Journal of </a:t>
            </a:r>
            <a:r>
              <a:rPr lang="fr-BE" sz="1200" dirty="0" err="1" smtClean="0"/>
              <a:t>Medical</a:t>
            </a:r>
            <a:r>
              <a:rPr lang="fr-BE" sz="1200" dirty="0" smtClean="0"/>
              <a:t> </a:t>
            </a:r>
            <a:r>
              <a:rPr lang="fr-BE" sz="1200" dirty="0" err="1" smtClean="0"/>
              <a:t>Robotics</a:t>
            </a:r>
            <a:r>
              <a:rPr lang="fr-BE" sz="1200" dirty="0" smtClean="0"/>
              <a:t> and Computer </a:t>
            </a:r>
            <a:r>
              <a:rPr lang="fr-BE" sz="1200" dirty="0" err="1" smtClean="0"/>
              <a:t>Assisted</a:t>
            </a:r>
            <a:r>
              <a:rPr lang="fr-BE" sz="1200" dirty="0" smtClean="0"/>
              <a:t> </a:t>
            </a:r>
            <a:r>
              <a:rPr lang="fr-BE" sz="1200" dirty="0" err="1" smtClean="0"/>
              <a:t>Surgery</a:t>
            </a:r>
            <a:r>
              <a:rPr lang="fr-BE" sz="1200" dirty="0" smtClean="0"/>
              <a:t> 2012; </a:t>
            </a:r>
            <a:r>
              <a:rPr lang="fr-BE" sz="1200" dirty="0" err="1" smtClean="0"/>
              <a:t>early</a:t>
            </a:r>
            <a:r>
              <a:rPr lang="fr-BE" sz="1200" dirty="0" smtClean="0"/>
              <a:t> </a:t>
            </a:r>
            <a:r>
              <a:rPr lang="fr-BE" sz="1200" dirty="0" err="1" smtClean="0"/>
              <a:t>view</a:t>
            </a:r>
            <a:r>
              <a:rPr lang="fr-BE" sz="1200" dirty="0" smtClean="0"/>
              <a:t>.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>
                <a:solidFill>
                  <a:srgbClr val="8A8383"/>
                </a:solidFill>
              </a:rPr>
              <a:t>[Friedman2013]   </a:t>
            </a:r>
            <a:r>
              <a:rPr lang="fr-BE" sz="1200" dirty="0" smtClean="0"/>
              <a:t>Friedman DCW, </a:t>
            </a:r>
            <a:r>
              <a:rPr lang="fr-BE" sz="1200" dirty="0" err="1" smtClean="0"/>
              <a:t>Lendvay</a:t>
            </a:r>
            <a:r>
              <a:rPr lang="fr-BE" sz="1200" dirty="0" smtClean="0"/>
              <a:t> TS, </a:t>
            </a:r>
            <a:r>
              <a:rPr lang="fr-BE" sz="1200" dirty="0" err="1" smtClean="0"/>
              <a:t>Hannaford</a:t>
            </a:r>
            <a:r>
              <a:rPr lang="fr-BE" sz="1200" dirty="0" smtClean="0"/>
              <a:t> B. </a:t>
            </a:r>
            <a:r>
              <a:rPr lang="en-US" sz="1200" dirty="0"/>
              <a:t>Instrument Failures for the da Vinci Surgical System: a Food and Drug Administration MAUDE Database </a:t>
            </a:r>
            <a:r>
              <a:rPr lang="en-US" sz="1200" dirty="0" smtClean="0"/>
              <a:t>Study</a:t>
            </a:r>
            <a:r>
              <a:rPr lang="en-US" sz="1200" dirty="0"/>
              <a:t>.</a:t>
            </a:r>
            <a:r>
              <a:rPr lang="en-US" sz="1200" dirty="0" smtClean="0"/>
              <a:t> </a:t>
            </a:r>
            <a:r>
              <a:rPr lang="en-US" sz="1200" i="1" dirty="0" smtClean="0"/>
              <a:t>Surgical Endoscopy</a:t>
            </a:r>
            <a:r>
              <a:rPr lang="en-US" sz="1200" dirty="0" smtClean="0"/>
              <a:t> 2013;27(5</a:t>
            </a:r>
            <a:r>
              <a:rPr lang="en-US" sz="1200" dirty="0"/>
              <a:t>):</a:t>
            </a:r>
            <a:r>
              <a:rPr lang="en-US" sz="1200" dirty="0" smtClean="0"/>
              <a:t>1503-8.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en-US" sz="1200" dirty="0" smtClean="0">
                <a:solidFill>
                  <a:srgbClr val="8A8383"/>
                </a:solidFill>
              </a:rPr>
              <a:t>[Hagn2010]   </a:t>
            </a:r>
            <a:r>
              <a:rPr lang="en-US" sz="1200" dirty="0" err="1"/>
              <a:t>Hagn</a:t>
            </a:r>
            <a:r>
              <a:rPr lang="en-US" sz="1200" dirty="0"/>
              <a:t> U, </a:t>
            </a:r>
            <a:r>
              <a:rPr lang="en-US" sz="1200" dirty="0" err="1"/>
              <a:t>Konietschke</a:t>
            </a:r>
            <a:r>
              <a:rPr lang="en-US" sz="1200" dirty="0"/>
              <a:t> R, </a:t>
            </a:r>
            <a:r>
              <a:rPr lang="en-US" sz="1200" dirty="0" err="1"/>
              <a:t>Tobergte</a:t>
            </a:r>
            <a:r>
              <a:rPr lang="en-US" sz="1200" dirty="0"/>
              <a:t> A, </a:t>
            </a:r>
            <a:r>
              <a:rPr lang="en-US" sz="1200" dirty="0" err="1"/>
              <a:t>Nickl</a:t>
            </a:r>
            <a:r>
              <a:rPr lang="en-US" sz="1200" dirty="0"/>
              <a:t> M, </a:t>
            </a:r>
            <a:r>
              <a:rPr lang="en-US" sz="1200" dirty="0" err="1"/>
              <a:t>Jörg</a:t>
            </a:r>
            <a:r>
              <a:rPr lang="en-US" sz="1200" dirty="0"/>
              <a:t> S, </a:t>
            </a:r>
            <a:r>
              <a:rPr lang="en-US" sz="1200" dirty="0" err="1"/>
              <a:t>Kübler</a:t>
            </a:r>
            <a:r>
              <a:rPr lang="en-US" sz="1200" dirty="0"/>
              <a:t> B, </a:t>
            </a:r>
            <a:r>
              <a:rPr lang="en-US" sz="1200" dirty="0" err="1"/>
              <a:t>Passig</a:t>
            </a:r>
            <a:r>
              <a:rPr lang="en-US" sz="1200" dirty="0"/>
              <a:t> G, </a:t>
            </a:r>
            <a:r>
              <a:rPr lang="en-US" sz="1200" dirty="0" err="1"/>
              <a:t>Gröger</a:t>
            </a:r>
            <a:r>
              <a:rPr lang="en-US" sz="1200" dirty="0"/>
              <a:t> M, </a:t>
            </a:r>
            <a:r>
              <a:rPr lang="en-US" sz="1200" dirty="0" err="1"/>
              <a:t>Fröhlich</a:t>
            </a:r>
            <a:r>
              <a:rPr lang="en-US" sz="1200" dirty="0"/>
              <a:t> F, </a:t>
            </a:r>
            <a:r>
              <a:rPr lang="en-US" sz="1200" dirty="0" err="1"/>
              <a:t>Seibold</a:t>
            </a:r>
            <a:r>
              <a:rPr lang="en-US" sz="1200" dirty="0"/>
              <a:t> U, Le-</a:t>
            </a:r>
            <a:r>
              <a:rPr lang="en-US" sz="1200" dirty="0" err="1"/>
              <a:t>Tien</a:t>
            </a:r>
            <a:r>
              <a:rPr lang="en-US" sz="1200" dirty="0"/>
              <a:t> L, </a:t>
            </a:r>
            <a:r>
              <a:rPr lang="en-US" sz="1200" dirty="0" err="1"/>
              <a:t>Albu-Schäffer</a:t>
            </a:r>
            <a:r>
              <a:rPr lang="en-US" sz="1200" dirty="0"/>
              <a:t> A, </a:t>
            </a:r>
            <a:r>
              <a:rPr lang="en-US" sz="1200" dirty="0" err="1"/>
              <a:t>Nothhelfer</a:t>
            </a:r>
            <a:r>
              <a:rPr lang="en-US" sz="1200" dirty="0"/>
              <a:t> A, Hacker F, </a:t>
            </a:r>
            <a:r>
              <a:rPr lang="en-US" sz="1200" dirty="0" err="1"/>
              <a:t>Grebenstein</a:t>
            </a:r>
            <a:r>
              <a:rPr lang="en-US" sz="1200" dirty="0"/>
              <a:t> M, </a:t>
            </a:r>
            <a:r>
              <a:rPr lang="en-US" sz="1200" dirty="0" err="1"/>
              <a:t>Hirzinger</a:t>
            </a:r>
            <a:r>
              <a:rPr lang="en-US" sz="1200" dirty="0"/>
              <a:t> G. DLR </a:t>
            </a:r>
            <a:r>
              <a:rPr lang="en-US" sz="1200" dirty="0" err="1"/>
              <a:t>MiroSurge</a:t>
            </a:r>
            <a:r>
              <a:rPr lang="en-US" sz="1200" dirty="0"/>
              <a:t>: a versatile system for research in endoscopic </a:t>
            </a:r>
            <a:r>
              <a:rPr lang="en-US" sz="1200" dirty="0" err="1" smtClean="0"/>
              <a:t>telesurgery</a:t>
            </a:r>
            <a:r>
              <a:rPr lang="en-US" sz="1200" dirty="0"/>
              <a:t>. </a:t>
            </a:r>
            <a:r>
              <a:rPr lang="en-US" sz="1200" i="1" dirty="0" smtClean="0"/>
              <a:t>International Journal of Computer Assisted Radiology and Surgery </a:t>
            </a:r>
            <a:r>
              <a:rPr lang="en-US" sz="1200" dirty="0" smtClean="0"/>
              <a:t>2010; 5(2</a:t>
            </a:r>
            <a:r>
              <a:rPr lang="en-US" sz="1200" dirty="0"/>
              <a:t>):183-93.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en-US" sz="1200" dirty="0" smtClean="0">
                <a:solidFill>
                  <a:srgbClr val="8A8383"/>
                </a:solidFill>
              </a:rPr>
              <a:t>[</a:t>
            </a:r>
            <a:r>
              <a:rPr lang="en-US" sz="1200" dirty="0">
                <a:solidFill>
                  <a:srgbClr val="8A8383"/>
                </a:solidFill>
              </a:rPr>
              <a:t>Healy2013]   </a:t>
            </a:r>
            <a:r>
              <a:rPr lang="en-US" sz="1200" dirty="0"/>
              <a:t>Healy DA, Murphy SP, Burke JP, Coffey JC. Artificial interfaces (“AI”) in surgery: Historic development, current status and program implementation in the public health </a:t>
            </a:r>
            <a:r>
              <a:rPr lang="en-US" sz="1200" dirty="0" smtClean="0"/>
              <a:t>sector. </a:t>
            </a:r>
            <a:r>
              <a:rPr lang="en-US" sz="1200" i="1" dirty="0" smtClean="0"/>
              <a:t>Surgical Oncology </a:t>
            </a:r>
            <a:r>
              <a:rPr lang="en-US" sz="1200" dirty="0" smtClean="0"/>
              <a:t>2013; online.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en-US" sz="1200" dirty="0">
                <a:solidFill>
                  <a:srgbClr val="8A8383"/>
                </a:solidFill>
              </a:rPr>
              <a:t>[Herman2011] </a:t>
            </a:r>
            <a:r>
              <a:rPr lang="en-US" sz="1200" dirty="0" smtClean="0"/>
              <a:t>Herman B, </a:t>
            </a:r>
            <a:r>
              <a:rPr lang="en-US" sz="1200" dirty="0" err="1" smtClean="0"/>
              <a:t>Zahraee</a:t>
            </a:r>
            <a:r>
              <a:rPr lang="en-US" sz="1200" dirty="0" smtClean="0"/>
              <a:t> AH, </a:t>
            </a:r>
            <a:r>
              <a:rPr lang="en-US" sz="1200" dirty="0" err="1" smtClean="0"/>
              <a:t>Szewczyk</a:t>
            </a:r>
            <a:r>
              <a:rPr lang="en-US" sz="1200" dirty="0" smtClean="0"/>
              <a:t> J, Morel G, </a:t>
            </a:r>
            <a:r>
              <a:rPr lang="en-US" sz="1200" dirty="0" err="1" smtClean="0"/>
              <a:t>Bourdin</a:t>
            </a:r>
            <a:r>
              <a:rPr lang="en-US" sz="1200" dirty="0" smtClean="0"/>
              <a:t> C, </a:t>
            </a:r>
            <a:r>
              <a:rPr lang="en-US" sz="1200" dirty="0" err="1" smtClean="0"/>
              <a:t>Vercher</a:t>
            </a:r>
            <a:r>
              <a:rPr lang="en-US" sz="1200" dirty="0" smtClean="0"/>
              <a:t> JL, </a:t>
            </a:r>
            <a:r>
              <a:rPr lang="en-US" sz="1200" dirty="0" err="1" smtClean="0"/>
              <a:t>Gayet</a:t>
            </a:r>
            <a:r>
              <a:rPr lang="en-US" sz="1200" dirty="0" smtClean="0"/>
              <a:t> B. Ergonomic </a:t>
            </a:r>
            <a:r>
              <a:rPr lang="en-US" sz="1200" dirty="0"/>
              <a:t>and Gesture Performance of Robotized Instruments for Laparoscopic </a:t>
            </a:r>
            <a:r>
              <a:rPr lang="en-US" sz="1200" dirty="0" smtClean="0"/>
              <a:t>Surgery. IROS2011.</a:t>
            </a:r>
            <a:endParaRPr lang="fr-BE" sz="1200" dirty="0" smtClean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 smtClean="0"/>
              <a:t>Bibliographie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64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8212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smtClean="0"/>
              <a:t>Bibliographie</a:t>
            </a:r>
            <a:endParaRPr lang="fr-BE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13176"/>
          </a:xfrm>
        </p:spPr>
        <p:txBody>
          <a:bodyPr>
            <a:noAutofit/>
          </a:bodyPr>
          <a:lstStyle/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smtClean="0">
                <a:solidFill>
                  <a:srgbClr val="8A8383"/>
                </a:solidFill>
              </a:rPr>
              <a:t>[</a:t>
            </a:r>
            <a:r>
              <a:rPr lang="fr-BE" sz="1200" dirty="0">
                <a:solidFill>
                  <a:srgbClr val="8A8383"/>
                </a:solidFill>
              </a:rPr>
              <a:t>Hockstein2007</a:t>
            </a:r>
            <a:r>
              <a:rPr lang="fr-BE" sz="1200" dirty="0" smtClean="0">
                <a:solidFill>
                  <a:srgbClr val="8A8383"/>
                </a:solidFill>
              </a:rPr>
              <a:t>]</a:t>
            </a:r>
            <a:r>
              <a:rPr lang="fr-BE" sz="1200" dirty="0" smtClean="0"/>
              <a:t>   </a:t>
            </a:r>
            <a:r>
              <a:rPr lang="fr-BE" sz="1200" dirty="0" err="1" smtClean="0"/>
              <a:t>Hockstein</a:t>
            </a:r>
            <a:r>
              <a:rPr lang="fr-BE" sz="1200" dirty="0" smtClean="0"/>
              <a:t> NG, </a:t>
            </a:r>
            <a:r>
              <a:rPr lang="fr-BE" sz="1200" dirty="0"/>
              <a:t>Gourin CG, Faust RA, Terris DJ. </a:t>
            </a:r>
            <a:r>
              <a:rPr lang="en-US" sz="1200" dirty="0"/>
              <a:t>A history of robots </a:t>
            </a:r>
            <a:r>
              <a:rPr lang="en-US" sz="1200" dirty="0" smtClean="0"/>
              <a:t>– from science </a:t>
            </a:r>
            <a:r>
              <a:rPr lang="en-US" sz="1200" dirty="0"/>
              <a:t>fiction to surgical robotics</a:t>
            </a:r>
            <a:r>
              <a:rPr lang="en-US" sz="1200" dirty="0" smtClean="0"/>
              <a:t>. </a:t>
            </a:r>
            <a:r>
              <a:rPr lang="en-US" sz="1200" i="1" dirty="0" smtClean="0"/>
              <a:t>Journal of Robotic Surgery </a:t>
            </a:r>
            <a:r>
              <a:rPr lang="en-US" sz="1200" dirty="0" smtClean="0"/>
              <a:t>2007; 1:113-118.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[Jakopec2003]   </a:t>
            </a:r>
            <a:r>
              <a:rPr lang="fr-BE" sz="1200" dirty="0" err="1" smtClean="0"/>
              <a:t>Jakopec</a:t>
            </a:r>
            <a:r>
              <a:rPr lang="fr-BE" sz="1200" dirty="0" smtClean="0"/>
              <a:t> M</a:t>
            </a:r>
            <a:r>
              <a:rPr lang="fr-BE" sz="1200" dirty="0"/>
              <a:t>,</a:t>
            </a:r>
            <a:r>
              <a:rPr lang="fr-BE" sz="1200" dirty="0" smtClean="0"/>
              <a:t> </a:t>
            </a:r>
            <a:r>
              <a:rPr lang="fr-BE" sz="1200" dirty="0"/>
              <a:t>Rodriguez y </a:t>
            </a:r>
            <a:r>
              <a:rPr lang="fr-BE" sz="1200" dirty="0" err="1" smtClean="0"/>
              <a:t>Baena</a:t>
            </a:r>
            <a:r>
              <a:rPr lang="fr-BE" sz="1200" dirty="0" smtClean="0"/>
              <a:t> F</a:t>
            </a:r>
            <a:r>
              <a:rPr lang="fr-BE" sz="1200" dirty="0"/>
              <a:t>,</a:t>
            </a:r>
            <a:r>
              <a:rPr lang="fr-BE" sz="1200" dirty="0" smtClean="0"/>
              <a:t> Harris SJ, Gomes P, Cobb J, Davies BL. The </a:t>
            </a:r>
            <a:r>
              <a:rPr lang="fr-BE" sz="1200" dirty="0"/>
              <a:t>hands-on </a:t>
            </a:r>
            <a:r>
              <a:rPr lang="fr-BE" sz="1200" dirty="0" err="1"/>
              <a:t>orthopaedic</a:t>
            </a:r>
            <a:r>
              <a:rPr lang="fr-BE" sz="1200" dirty="0"/>
              <a:t> robot </a:t>
            </a:r>
            <a:r>
              <a:rPr lang="fr-BE" sz="1200" dirty="0" err="1" smtClean="0"/>
              <a:t>Acrobot</a:t>
            </a:r>
            <a:r>
              <a:rPr lang="fr-BE" sz="1200" dirty="0" smtClean="0"/>
              <a:t>: </a:t>
            </a:r>
            <a:r>
              <a:rPr lang="fr-BE" sz="1200" dirty="0" err="1"/>
              <a:t>Early</a:t>
            </a:r>
            <a:r>
              <a:rPr lang="fr-BE" sz="1200" dirty="0"/>
              <a:t> </a:t>
            </a:r>
            <a:r>
              <a:rPr lang="fr-BE" sz="1200" dirty="0" err="1"/>
              <a:t>clinical</a:t>
            </a:r>
            <a:r>
              <a:rPr lang="fr-BE" sz="1200" dirty="0"/>
              <a:t> trials of total </a:t>
            </a:r>
            <a:r>
              <a:rPr lang="fr-BE" sz="1200" dirty="0" err="1"/>
              <a:t>knee</a:t>
            </a:r>
            <a:r>
              <a:rPr lang="fr-BE" sz="1200" dirty="0"/>
              <a:t> replacement </a:t>
            </a:r>
            <a:r>
              <a:rPr lang="fr-BE" sz="1200" dirty="0" err="1" smtClean="0"/>
              <a:t>surgery</a:t>
            </a:r>
            <a:r>
              <a:rPr lang="fr-BE" sz="1200" dirty="0"/>
              <a:t>.</a:t>
            </a:r>
            <a:r>
              <a:rPr lang="fr-BE" sz="1200" dirty="0" smtClean="0"/>
              <a:t> </a:t>
            </a:r>
            <a:r>
              <a:rPr lang="fr-BE" sz="1200" i="1" dirty="0"/>
              <a:t>IEEE Transactions on </a:t>
            </a:r>
            <a:r>
              <a:rPr lang="fr-BE" sz="1200" i="1" dirty="0" err="1" smtClean="0"/>
              <a:t>Robotics</a:t>
            </a:r>
            <a:r>
              <a:rPr lang="fr-BE" sz="1200" i="1" dirty="0" smtClean="0"/>
              <a:t> </a:t>
            </a:r>
            <a:r>
              <a:rPr lang="fr-BE" sz="1200" i="1" dirty="0"/>
              <a:t>and </a:t>
            </a:r>
            <a:r>
              <a:rPr lang="fr-BE" sz="1200" i="1" dirty="0" smtClean="0"/>
              <a:t>Automation </a:t>
            </a:r>
            <a:r>
              <a:rPr lang="fr-BE" sz="1200" dirty="0" smtClean="0"/>
              <a:t>2003; 19(5):902-911.</a:t>
            </a:r>
            <a:endParaRPr lang="fr-BE" sz="1200" dirty="0"/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</a:t>
            </a:r>
            <a:r>
              <a:rPr lang="fr-BE" sz="1200" dirty="0">
                <a:solidFill>
                  <a:srgbClr val="8A8383"/>
                </a:solidFill>
              </a:rPr>
              <a:t>Kwoh1988]</a:t>
            </a:r>
            <a:r>
              <a:rPr lang="fr-BE" sz="1200" dirty="0" smtClean="0"/>
              <a:t> </a:t>
            </a:r>
            <a:r>
              <a:rPr lang="fr-BE" sz="1200" dirty="0" err="1"/>
              <a:t>Kwoh</a:t>
            </a:r>
            <a:r>
              <a:rPr lang="fr-BE" sz="1200" dirty="0"/>
              <a:t> YS, Hou J, </a:t>
            </a:r>
            <a:r>
              <a:rPr lang="fr-BE" sz="1200" dirty="0" err="1"/>
              <a:t>Jonckheere</a:t>
            </a:r>
            <a:r>
              <a:rPr lang="fr-BE" sz="1200" dirty="0"/>
              <a:t> EA, </a:t>
            </a:r>
            <a:r>
              <a:rPr lang="fr-BE" sz="1200" dirty="0" err="1"/>
              <a:t>Hayati</a:t>
            </a:r>
            <a:r>
              <a:rPr lang="fr-BE" sz="1200" dirty="0"/>
              <a:t> S. A robot </a:t>
            </a:r>
            <a:r>
              <a:rPr lang="fr-BE" sz="1200" dirty="0" err="1"/>
              <a:t>with</a:t>
            </a:r>
            <a:r>
              <a:rPr lang="fr-BE" sz="1200" dirty="0"/>
              <a:t> </a:t>
            </a:r>
            <a:r>
              <a:rPr lang="fr-BE" sz="1200" dirty="0" err="1"/>
              <a:t>improved</a:t>
            </a:r>
            <a:r>
              <a:rPr lang="fr-BE" sz="1200" dirty="0"/>
              <a:t> </a:t>
            </a:r>
            <a:r>
              <a:rPr lang="fr-BE" sz="1200" dirty="0" err="1" smtClean="0"/>
              <a:t>absolute</a:t>
            </a:r>
            <a:r>
              <a:rPr lang="fr-BE" sz="1200" dirty="0" smtClean="0"/>
              <a:t> </a:t>
            </a:r>
            <a:r>
              <a:rPr lang="en-US" sz="1200" dirty="0" smtClean="0"/>
              <a:t>positioning </a:t>
            </a:r>
            <a:r>
              <a:rPr lang="en-US" sz="1200" dirty="0"/>
              <a:t>accuracy for CT guided stereotactic brain surgery. </a:t>
            </a:r>
            <a:r>
              <a:rPr lang="en-US" sz="1200" i="1" dirty="0"/>
              <a:t>IEEE </a:t>
            </a:r>
            <a:r>
              <a:rPr lang="en-US" sz="1200" i="1" dirty="0" smtClean="0"/>
              <a:t>Transactions on Biomedical </a:t>
            </a:r>
            <a:r>
              <a:rPr lang="en-US" sz="1200" i="1" dirty="0"/>
              <a:t>Engineering</a:t>
            </a:r>
            <a:r>
              <a:rPr lang="en-US" sz="1200" dirty="0"/>
              <a:t> </a:t>
            </a:r>
            <a:r>
              <a:rPr lang="en-US" sz="1200" dirty="0" smtClean="0"/>
              <a:t>1988; 35(2):153-60</a:t>
            </a:r>
            <a:r>
              <a:rPr lang="en-US" sz="1200" dirty="0"/>
              <a:t>.</a:t>
            </a:r>
            <a:endParaRPr lang="fr-BE" sz="1200" dirty="0" smtClean="0">
              <a:solidFill>
                <a:srgbClr val="8A8383"/>
              </a:solidFill>
            </a:endParaRP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[Marcus2013]</a:t>
            </a:r>
            <a:r>
              <a:rPr lang="fr-BE" sz="1200" dirty="0" smtClean="0"/>
              <a:t>   H Marcus, D Nandi, A </a:t>
            </a:r>
            <a:r>
              <a:rPr lang="fr-BE" sz="1200" dirty="0" err="1" smtClean="0"/>
              <a:t>Darzi</a:t>
            </a:r>
            <a:r>
              <a:rPr lang="fr-BE" sz="1200" dirty="0" smtClean="0"/>
              <a:t>, G-Z Yang. </a:t>
            </a:r>
            <a:r>
              <a:rPr lang="en-US" sz="1200" dirty="0"/>
              <a:t>Surgical robotics through a keyhole: from </a:t>
            </a:r>
            <a:r>
              <a:rPr lang="en-US" sz="1200" dirty="0" smtClean="0"/>
              <a:t>today’s </a:t>
            </a:r>
            <a:r>
              <a:rPr lang="en-US" sz="1200" dirty="0"/>
              <a:t>translational barriers to </a:t>
            </a:r>
            <a:r>
              <a:rPr lang="en-US" sz="1200" dirty="0" smtClean="0"/>
              <a:t>tomorrow’s “disappearing” robots. </a:t>
            </a:r>
            <a:r>
              <a:rPr lang="en-US" sz="1200" i="1" dirty="0" smtClean="0"/>
              <a:t>IEEE Transactions on Biomedical Engineering </a:t>
            </a:r>
            <a:r>
              <a:rPr lang="en-US" sz="1200" dirty="0" smtClean="0"/>
              <a:t>2013; </a:t>
            </a:r>
            <a:r>
              <a:rPr lang="fr-BE" sz="1200" dirty="0"/>
              <a:t>60(3):</a:t>
            </a:r>
            <a:r>
              <a:rPr lang="fr-BE" sz="1200" dirty="0" smtClean="0"/>
              <a:t>674-81.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[Marescaux2001] </a:t>
            </a:r>
            <a:r>
              <a:rPr lang="fr-BE" sz="1200" dirty="0" err="1"/>
              <a:t>Marescaux</a:t>
            </a:r>
            <a:r>
              <a:rPr lang="fr-BE" sz="1200" dirty="0"/>
              <a:t> J, Leroy J, Gagner M, </a:t>
            </a:r>
            <a:r>
              <a:rPr lang="fr-BE" sz="1200" dirty="0" err="1"/>
              <a:t>Rubino</a:t>
            </a:r>
            <a:r>
              <a:rPr lang="fr-BE" sz="1200" dirty="0"/>
              <a:t> F, </a:t>
            </a:r>
            <a:r>
              <a:rPr lang="fr-BE" sz="1200" dirty="0" err="1"/>
              <a:t>Mutter</a:t>
            </a:r>
            <a:r>
              <a:rPr lang="fr-BE" sz="1200" dirty="0"/>
              <a:t> D, Vix M, </a:t>
            </a:r>
            <a:r>
              <a:rPr lang="fr-BE" sz="1200" dirty="0" err="1"/>
              <a:t>Butner</a:t>
            </a:r>
            <a:r>
              <a:rPr lang="fr-BE" sz="1200" dirty="0"/>
              <a:t> SE, Smith MK. </a:t>
            </a:r>
            <a:r>
              <a:rPr lang="fr-BE" sz="1200" dirty="0" err="1"/>
              <a:t>Transatlantic</a:t>
            </a:r>
            <a:r>
              <a:rPr lang="fr-BE" sz="1200" dirty="0"/>
              <a:t> robot-</a:t>
            </a:r>
            <a:r>
              <a:rPr lang="fr-BE" sz="1200" dirty="0" err="1"/>
              <a:t>assisted</a:t>
            </a:r>
            <a:r>
              <a:rPr lang="fr-BE" sz="1200" dirty="0"/>
              <a:t> </a:t>
            </a:r>
            <a:r>
              <a:rPr lang="fr-BE" sz="1200" dirty="0" err="1" smtClean="0"/>
              <a:t>telesurgery</a:t>
            </a:r>
            <a:r>
              <a:rPr lang="fr-BE" sz="1200" dirty="0" smtClean="0"/>
              <a:t>. </a:t>
            </a:r>
            <a:r>
              <a:rPr lang="fr-BE" sz="1200" i="1" dirty="0" smtClean="0"/>
              <a:t>Nature </a:t>
            </a:r>
            <a:r>
              <a:rPr lang="fr-BE" sz="1200" dirty="0" smtClean="0"/>
              <a:t>2001; 413:379-380.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[Noonan2011]   </a:t>
            </a:r>
            <a:r>
              <a:rPr lang="fr-BE" sz="1200" dirty="0" err="1" smtClean="0"/>
              <a:t>Noonan</a:t>
            </a:r>
            <a:r>
              <a:rPr lang="fr-BE" sz="1200" dirty="0" smtClean="0"/>
              <a:t> DP, </a:t>
            </a:r>
            <a:r>
              <a:rPr lang="fr-BE" sz="1200" dirty="0" err="1" smtClean="0"/>
              <a:t>Vitiello</a:t>
            </a:r>
            <a:r>
              <a:rPr lang="fr-BE" sz="1200" dirty="0" smtClean="0"/>
              <a:t> V, Shang J, Payne CJ, Yang GZ. A </a:t>
            </a:r>
            <a:r>
              <a:rPr lang="en-US" sz="1200" dirty="0"/>
              <a:t>Modular, Mechatronic Joint Design for a Flexible Access Platform for MIS. </a:t>
            </a:r>
            <a:r>
              <a:rPr lang="en-US" sz="1200" i="1" dirty="0"/>
              <a:t>Proceedings of the IEEE/RSJ International Conference </a:t>
            </a:r>
            <a:r>
              <a:rPr lang="en-US" sz="1200" i="1" dirty="0" smtClean="0"/>
              <a:t>on Intelligent </a:t>
            </a:r>
            <a:r>
              <a:rPr lang="en-US" sz="1200" i="1" dirty="0"/>
              <a:t>Robots and </a:t>
            </a:r>
            <a:r>
              <a:rPr lang="en-US" sz="1200" i="1" dirty="0" smtClean="0"/>
              <a:t>Systems (IROS2011)</a:t>
            </a:r>
            <a:r>
              <a:rPr lang="en-US" sz="1200" dirty="0"/>
              <a:t>, September 25-30, 2011. San Francisco, CA, </a:t>
            </a:r>
            <a:r>
              <a:rPr lang="en-US" sz="1200" dirty="0" smtClean="0"/>
              <a:t>USA, 949-954</a:t>
            </a:r>
            <a:endParaRPr lang="fr-BE" sz="1200" dirty="0" smtClean="0"/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fr-BE" sz="1200" dirty="0" smtClean="0">
                <a:solidFill>
                  <a:srgbClr val="8A8383"/>
                </a:solidFill>
              </a:rPr>
              <a:t>[</a:t>
            </a:r>
            <a:r>
              <a:rPr lang="fr-BE" sz="1200" dirty="0">
                <a:solidFill>
                  <a:srgbClr val="8A8383"/>
                </a:solidFill>
              </a:rPr>
              <a:t>Paul1992] </a:t>
            </a:r>
            <a:r>
              <a:rPr lang="fr-BE" sz="1200" dirty="0" smtClean="0"/>
              <a:t>  Paul </a:t>
            </a:r>
            <a:r>
              <a:rPr lang="fr-BE" sz="1200" dirty="0"/>
              <a:t>HA, </a:t>
            </a:r>
            <a:r>
              <a:rPr lang="fr-BE" sz="1200" dirty="0" err="1"/>
              <a:t>Bargar</a:t>
            </a:r>
            <a:r>
              <a:rPr lang="fr-BE" sz="1200" dirty="0"/>
              <a:t> WL, </a:t>
            </a:r>
            <a:r>
              <a:rPr lang="fr-BE" sz="1200" dirty="0" err="1"/>
              <a:t>Mittlestadt</a:t>
            </a:r>
            <a:r>
              <a:rPr lang="fr-BE" sz="1200" dirty="0"/>
              <a:t> B, </a:t>
            </a:r>
            <a:r>
              <a:rPr lang="fr-BE" sz="1200" dirty="0" err="1"/>
              <a:t>Musits</a:t>
            </a:r>
            <a:r>
              <a:rPr lang="fr-BE" sz="1200" dirty="0"/>
              <a:t> B, Taylor RH, </a:t>
            </a:r>
            <a:r>
              <a:rPr lang="fr-BE" sz="1200" dirty="0" err="1"/>
              <a:t>Kazanzides</a:t>
            </a:r>
            <a:r>
              <a:rPr lang="fr-BE" sz="1200" dirty="0"/>
              <a:t> P, </a:t>
            </a:r>
            <a:r>
              <a:rPr lang="en-US" sz="1200" dirty="0" err="1"/>
              <a:t>Zuhars</a:t>
            </a:r>
            <a:r>
              <a:rPr lang="en-US" sz="1200" dirty="0"/>
              <a:t> J, Williamson B, Hanson </a:t>
            </a:r>
            <a:r>
              <a:rPr lang="en-US" sz="1200" dirty="0" smtClean="0"/>
              <a:t>W</a:t>
            </a:r>
            <a:r>
              <a:rPr lang="fr-BE" sz="1200" dirty="0" smtClean="0"/>
              <a:t>. </a:t>
            </a:r>
            <a:r>
              <a:rPr lang="en-US" sz="1200" dirty="0" smtClean="0"/>
              <a:t>Development </a:t>
            </a:r>
            <a:r>
              <a:rPr lang="en-US" sz="1200" dirty="0"/>
              <a:t>of a surgical robot for </a:t>
            </a:r>
            <a:r>
              <a:rPr lang="en-US" sz="1200" dirty="0" err="1"/>
              <a:t>cementless</a:t>
            </a:r>
            <a:r>
              <a:rPr lang="en-US" sz="1200" dirty="0"/>
              <a:t> total hip </a:t>
            </a:r>
            <a:r>
              <a:rPr lang="en-US" sz="1200" dirty="0" err="1"/>
              <a:t>arthroplasty</a:t>
            </a:r>
            <a:r>
              <a:rPr lang="en-US" sz="1200" dirty="0"/>
              <a:t>. </a:t>
            </a:r>
            <a:r>
              <a:rPr lang="en-US" sz="1200" i="1" dirty="0" smtClean="0"/>
              <a:t>Clinical </a:t>
            </a:r>
            <a:r>
              <a:rPr lang="en-US" sz="1200" i="1" dirty="0" err="1" smtClean="0"/>
              <a:t>Orthopaedics</a:t>
            </a:r>
            <a:r>
              <a:rPr lang="en-US" sz="1200" i="1" dirty="0" smtClean="0"/>
              <a:t> </a:t>
            </a:r>
            <a:r>
              <a:rPr lang="en-US" sz="1200" i="1" dirty="0"/>
              <a:t>and Related Research </a:t>
            </a:r>
            <a:r>
              <a:rPr lang="en-US" sz="1200" dirty="0" smtClean="0"/>
              <a:t>1992; 285:57-66.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en-US" sz="1200" dirty="0" smtClean="0">
                <a:solidFill>
                  <a:srgbClr val="8A8383"/>
                </a:solidFill>
              </a:rPr>
              <a:t>[Petroni2013]   </a:t>
            </a:r>
            <a:r>
              <a:rPr lang="it-IT" sz="1200" dirty="0" smtClean="0"/>
              <a:t>Petroni G, Niccolini M, Caccavaro S, Quaglia C, Menciassi A, Schostek S, Basili G, Goletti O, Schurr MO, Dario P. </a:t>
            </a:r>
            <a:r>
              <a:rPr lang="en-US" sz="1200" dirty="0"/>
              <a:t>A novel robotic system for single-port laparoscopic surgery: preliminary experience</a:t>
            </a:r>
            <a:r>
              <a:rPr lang="en-US" sz="1200" dirty="0" smtClean="0"/>
              <a:t>. </a:t>
            </a:r>
            <a:r>
              <a:rPr lang="en-US" sz="1200" i="1" dirty="0" smtClean="0"/>
              <a:t>Surgical Endoscopy</a:t>
            </a:r>
            <a:r>
              <a:rPr lang="en-US" sz="1200" dirty="0" smtClean="0"/>
              <a:t> 2013; online</a:t>
            </a:r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en-US" sz="1200" dirty="0" smtClean="0">
                <a:solidFill>
                  <a:srgbClr val="8A8383"/>
                </a:solidFill>
              </a:rPr>
              <a:t>[</a:t>
            </a:r>
            <a:r>
              <a:rPr lang="en-US" sz="1200" dirty="0">
                <a:solidFill>
                  <a:srgbClr val="8A8383"/>
                </a:solidFill>
              </a:rPr>
              <a:t>Rosen2006</a:t>
            </a:r>
            <a:r>
              <a:rPr lang="en-US" sz="1200" dirty="0" smtClean="0">
                <a:solidFill>
                  <a:srgbClr val="8A8383"/>
                </a:solidFill>
              </a:rPr>
              <a:t>]   </a:t>
            </a:r>
            <a:r>
              <a:rPr lang="fr-BE" sz="1200" dirty="0" err="1"/>
              <a:t>Rosen</a:t>
            </a:r>
            <a:r>
              <a:rPr lang="fr-BE" sz="1200" dirty="0"/>
              <a:t> J, </a:t>
            </a:r>
            <a:r>
              <a:rPr lang="fr-BE" sz="1200" dirty="0" err="1"/>
              <a:t>Hannaford</a:t>
            </a:r>
            <a:r>
              <a:rPr lang="fr-BE" sz="1200" dirty="0"/>
              <a:t> B. Doc </a:t>
            </a:r>
            <a:r>
              <a:rPr lang="fr-BE" sz="1200" dirty="0" err="1"/>
              <a:t>at</a:t>
            </a:r>
            <a:r>
              <a:rPr lang="fr-BE" sz="1200" dirty="0"/>
              <a:t> a distance. IEEE Spectrum 2006; 6:34.</a:t>
            </a:r>
            <a:endParaRPr lang="en-US" sz="1200" dirty="0"/>
          </a:p>
          <a:p>
            <a:pPr marL="358775" indent="-336550">
              <a:spcBef>
                <a:spcPts val="0"/>
              </a:spcBef>
              <a:spcAft>
                <a:spcPts val="600"/>
              </a:spcAft>
            </a:pPr>
            <a:r>
              <a:rPr lang="en-US" sz="1200" dirty="0">
                <a:solidFill>
                  <a:srgbClr val="8A8383"/>
                </a:solidFill>
              </a:rPr>
              <a:t>[</a:t>
            </a:r>
            <a:r>
              <a:rPr lang="en-US" sz="1200" dirty="0" smtClean="0">
                <a:solidFill>
                  <a:srgbClr val="8A8383"/>
                </a:solidFill>
              </a:rPr>
              <a:t>Sackier1994</a:t>
            </a:r>
            <a:r>
              <a:rPr lang="en-US" sz="1200" dirty="0">
                <a:solidFill>
                  <a:srgbClr val="8A8383"/>
                </a:solidFill>
              </a:rPr>
              <a:t>] </a:t>
            </a:r>
            <a:r>
              <a:rPr lang="en-US" sz="1200" dirty="0" smtClean="0">
                <a:solidFill>
                  <a:srgbClr val="8A8383"/>
                </a:solidFill>
              </a:rPr>
              <a:t>  </a:t>
            </a:r>
            <a:r>
              <a:rPr lang="en-US" sz="1200" dirty="0" err="1" smtClean="0"/>
              <a:t>Sackier</a:t>
            </a:r>
            <a:r>
              <a:rPr lang="en-US" sz="1200" dirty="0" smtClean="0"/>
              <a:t> </a:t>
            </a:r>
            <a:r>
              <a:rPr lang="en-US" sz="1200" dirty="0"/>
              <a:t>JM, Wang Y. Robotically assisted laparoscopic surgery. From </a:t>
            </a:r>
            <a:r>
              <a:rPr lang="en-US" sz="1200" dirty="0" smtClean="0"/>
              <a:t>concept to </a:t>
            </a:r>
            <a:r>
              <a:rPr lang="en-US" sz="1200" dirty="0"/>
              <a:t>development. </a:t>
            </a:r>
            <a:r>
              <a:rPr lang="en-US" sz="1200" i="1" dirty="0"/>
              <a:t>Surgical Endoscopy </a:t>
            </a:r>
            <a:r>
              <a:rPr lang="en-US" sz="1200" dirty="0" smtClean="0"/>
              <a:t>1994; 8(1</a:t>
            </a:r>
            <a:r>
              <a:rPr lang="en-US" sz="1200" dirty="0"/>
              <a:t>):</a:t>
            </a:r>
            <a:r>
              <a:rPr lang="en-US" sz="1200" dirty="0" smtClean="0"/>
              <a:t>63-6</a:t>
            </a:r>
            <a:r>
              <a:rPr lang="en-US" sz="1200" dirty="0"/>
              <a:t>.</a:t>
            </a:r>
            <a:endParaRPr lang="fr-BE" sz="1200" dirty="0" smtClean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BE" dirty="0" smtClean="0"/>
              <a:t>Bibliographie</a:t>
            </a:r>
            <a:endParaRPr lang="fr-BE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099BE-F5E2-400B-AE7C-2CCE19ED22C3}" type="slidenum">
              <a:rPr lang="fr-BE" smtClean="0"/>
              <a:t>65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58763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eleCoursCouleursCEREM">
  <a:themeElements>
    <a:clrScheme name="Contiguïté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ntiguïté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ModeleCoursCouleursCEREM</Template>
  <TotalTime>3672</TotalTime>
  <Words>3057</Words>
  <Application>Microsoft Office PowerPoint</Application>
  <PresentationFormat>Affichage à l'écran (4:3)</PresentationFormat>
  <Paragraphs>585</Paragraphs>
  <Slides>65</Slides>
  <Notes>0</Notes>
  <HiddenSlides>0</HiddenSlides>
  <MMClips>20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65</vt:i4>
      </vt:variant>
    </vt:vector>
  </HeadingPairs>
  <TitlesOfParts>
    <vt:vector size="70" baseType="lpstr">
      <vt:lpstr>Arial</vt:lpstr>
      <vt:lpstr>Calibri</vt:lpstr>
      <vt:lpstr>Verdana</vt:lpstr>
      <vt:lpstr>Wingdings</vt:lpstr>
      <vt:lpstr>ModeleCoursCouleursCEREM</vt:lpstr>
      <vt:lpstr>Robotics for surgery</vt:lpstr>
      <vt:lpstr>Quelques chiffres</vt:lpstr>
      <vt:lpstr>Quelques chiffres</vt:lpstr>
      <vt:lpstr>Une brève histoire…</vt:lpstr>
      <vt:lpstr>Une brève histoire…</vt:lpstr>
      <vt:lpstr>Une brève histoire…</vt:lpstr>
      <vt:lpstr>Une brève histoire…</vt:lpstr>
      <vt:lpstr>Une brève histoire…</vt:lpstr>
      <vt:lpstr>Une brève histoire…</vt:lpstr>
      <vt:lpstr>Une brève histoire…</vt:lpstr>
      <vt:lpstr>Une brève histoire…</vt:lpstr>
      <vt:lpstr>Une brève histoire…</vt:lpstr>
      <vt:lpstr>Une brève histoire…</vt:lpstr>
      <vt:lpstr>La suite de l’histoire ?</vt:lpstr>
      <vt:lpstr>Au menu</vt:lpstr>
      <vt:lpstr>Les robots: kézako ?</vt:lpstr>
      <vt:lpstr>Origine du terme « robot »</vt:lpstr>
      <vt:lpstr>Origine du terme « robot »</vt:lpstr>
      <vt:lpstr>Définition officielle</vt:lpstr>
      <vt:lpstr>Robots de service professionnels</vt:lpstr>
      <vt:lpstr>Robots de service professionnels</vt:lpstr>
      <vt:lpstr>Robots en médecine, pourquoi ?</vt:lpstr>
      <vt:lpstr>C’est évident !</vt:lpstr>
      <vt:lpstr>L’avenir est en marche à JHU…</vt:lpstr>
      <vt:lpstr>Quelques capacités intéressantes</vt:lpstr>
      <vt:lpstr>Précision géométrique</vt:lpstr>
      <vt:lpstr>Répétabilité</vt:lpstr>
      <vt:lpstr>Filtrage des mouvements</vt:lpstr>
      <vt:lpstr>Insensibilité aux radiations ionisantes</vt:lpstr>
      <vt:lpstr>Contrôle des efforts</vt:lpstr>
      <vt:lpstr>Stabilité et absence de fatigue </vt:lpstr>
      <vt:lpstr>Restauration des mobilités</vt:lpstr>
      <vt:lpstr>Télé-chirurgie: da Vinci et les autres</vt:lpstr>
      <vt:lpstr>Intuitive Surgical vs. Computer Motion</vt:lpstr>
      <vt:lpstr>Intuitive Surgical vs. Computer Motion</vt:lpstr>
      <vt:lpstr>Le système da Vinci</vt:lpstr>
      <vt:lpstr>Le système da Vinci</vt:lpstr>
      <vt:lpstr>Et après le da Vinci ?</vt:lpstr>
      <vt:lpstr>Et après le da Vinci ?</vt:lpstr>
      <vt:lpstr>Et après le da Vinci ?</vt:lpstr>
      <vt:lpstr>Et après le da Vinci ?</vt:lpstr>
      <vt:lpstr>Et après le da Vinci ?</vt:lpstr>
      <vt:lpstr>Et après le da Vinci ?</vt:lpstr>
      <vt:lpstr>Et après le da Vinci ?</vt:lpstr>
      <vt:lpstr>(Quelques) pistes alternatives</vt:lpstr>
      <vt:lpstr>Pourquoi être à distance ?</vt:lpstr>
      <vt:lpstr>Pourquoi être à distance ?</vt:lpstr>
      <vt:lpstr>Pourquoi être à distance ?</vt:lpstr>
      <vt:lpstr>Pourquoi être à distance ?</vt:lpstr>
      <vt:lpstr>Pourquoi être à distance ?</vt:lpstr>
      <vt:lpstr>Pourquoi être à distance ?</vt:lpstr>
      <vt:lpstr>Pourquoi être à distance ?</vt:lpstr>
      <vt:lpstr>Pourquoi être à distance ?</vt:lpstr>
      <vt:lpstr>Pourquoi être à distance ?</vt:lpstr>
      <vt:lpstr>Autres projets en cours</vt:lpstr>
      <vt:lpstr>Autres projets en cours</vt:lpstr>
      <vt:lpstr>Autres projets en cours</vt:lpstr>
      <vt:lpstr>Autres projets en cours</vt:lpstr>
      <vt:lpstr>Autres projets en cours</vt:lpstr>
      <vt:lpstr>Autres projets en cours</vt:lpstr>
      <vt:lpstr>Autres projets en cours</vt:lpstr>
      <vt:lpstr>synthèse</vt:lpstr>
      <vt:lpstr>L’essentiel en quelques mots</vt:lpstr>
      <vt:lpstr>Bibliographie</vt:lpstr>
      <vt:lpstr>Bibliographie</vt:lpstr>
    </vt:vector>
  </TitlesOfParts>
  <Company>CEREM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Méthodologies pour la conception de dispositifs médicaux</dc:title>
  <dc:creator>Benoît Herman</dc:creator>
  <cp:lastModifiedBy>Benoît Herman</cp:lastModifiedBy>
  <cp:revision>621</cp:revision>
  <dcterms:created xsi:type="dcterms:W3CDTF">2011-11-16T09:37:02Z</dcterms:created>
  <dcterms:modified xsi:type="dcterms:W3CDTF">2015-12-01T20:23:05Z</dcterms:modified>
</cp:coreProperties>
</file>