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24"/>
  </p:notesMasterIdLst>
  <p:handoutMasterIdLst>
    <p:handoutMasterId r:id="rId25"/>
  </p:handoutMasterIdLst>
  <p:sldIdLst>
    <p:sldId id="311" r:id="rId2"/>
    <p:sldId id="362" r:id="rId3"/>
    <p:sldId id="361" r:id="rId4"/>
    <p:sldId id="363" r:id="rId5"/>
    <p:sldId id="365" r:id="rId6"/>
    <p:sldId id="366" r:id="rId7"/>
    <p:sldId id="367" r:id="rId8"/>
    <p:sldId id="368" r:id="rId9"/>
    <p:sldId id="386" r:id="rId10"/>
    <p:sldId id="369" r:id="rId11"/>
    <p:sldId id="332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7" r:id="rId20"/>
    <p:sldId id="337" r:id="rId21"/>
    <p:sldId id="385" r:id="rId22"/>
    <p:sldId id="364" r:id="rId23"/>
  </p:sldIdLst>
  <p:sldSz cx="9144000" cy="6858000" type="screen4x3"/>
  <p:notesSz cx="6789738" cy="9929813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6C38"/>
    <a:srgbClr val="00CCFF"/>
    <a:srgbClr val="F3B029"/>
    <a:srgbClr val="FDF7E3"/>
    <a:srgbClr val="FCF2D0"/>
    <a:srgbClr val="F9E297"/>
    <a:srgbClr val="FF0000"/>
    <a:srgbClr val="3C3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1" autoAdjust="0"/>
    <p:restoredTop sz="95974" autoAdjust="0"/>
  </p:normalViewPr>
  <p:slideViewPr>
    <p:cSldViewPr snapToGrid="0" showGuides="1">
      <p:cViewPr varScale="1">
        <p:scale>
          <a:sx n="113" d="100"/>
          <a:sy n="113" d="100"/>
        </p:scale>
        <p:origin x="1464" y="96"/>
      </p:cViewPr>
      <p:guideLst>
        <p:guide orient="horz" pos="216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-3336" y="-120"/>
      </p:cViewPr>
      <p:guideLst>
        <p:guide orient="horz" pos="3128"/>
        <p:guide pos="2139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/>
              <a:t>EVOLAP, an Active Laparoscope Positioner devoted to Ergonomics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/>
              <a:t>HSMR2010 - 25.05.2010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/>
              <a:t>Benoît Herman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EBBEB1B-7255-4CA6-8044-5E02B230139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140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 dirty="0"/>
              <a:t>EVOLAP, an Active Laparoscope </a:t>
            </a:r>
            <a:r>
              <a:rPr lang="fr-FR" dirty="0" err="1"/>
              <a:t>Positioner</a:t>
            </a:r>
            <a:r>
              <a:rPr lang="fr-FR" dirty="0"/>
              <a:t> </a:t>
            </a:r>
            <a:r>
              <a:rPr lang="fr-FR" dirty="0" err="1"/>
              <a:t>devoted</a:t>
            </a:r>
            <a:r>
              <a:rPr lang="fr-FR" dirty="0"/>
              <a:t> to </a:t>
            </a:r>
            <a:r>
              <a:rPr lang="fr-FR" dirty="0" err="1"/>
              <a:t>Ergonomics</a:t>
            </a:r>
            <a:endParaRPr lang="fr-FR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/>
              <a:t>HSMR2010 - 25.05.2010</a:t>
            </a:r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6463"/>
            <a:ext cx="497998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fr-FR"/>
              <a:t>Benoît Herman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696" rIns="91391" bIns="4569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9536540F-223E-4961-9D65-46F8C4C6CF0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65489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fr-FR"/>
              <a:t>EVOLAP, an Active Laparoscope Positioner devoted to Ergonomics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HSMR2010 - 25.05.2010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Benoît Herman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CB733-F414-4A1C-B61B-C8AC529089D0}" type="slidenum">
              <a:rPr lang="fr-FR"/>
              <a:pPr/>
              <a:t>1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8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fr-FR"/>
              <a:t>EVOLAP, an Active Laparoscope Positioner devoted to Ergonomics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HSMR2010 - 25.05.2010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Benoît Herman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CB733-F414-4A1C-B61B-C8AC529089D0}" type="slidenum">
              <a:rPr lang="fr-FR"/>
              <a:pPr/>
              <a:t>22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21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" y="147600"/>
            <a:ext cx="2332573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3" descr="logoUCL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09" y="147600"/>
            <a:ext cx="1248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4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1463" y="152400"/>
            <a:ext cx="2051050" cy="65500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6725" y="152400"/>
            <a:ext cx="6002338" cy="65500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8836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913" y="152400"/>
            <a:ext cx="6478587" cy="685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66725" y="1366838"/>
            <a:ext cx="4025900" cy="53355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5025" y="1366838"/>
            <a:ext cx="4027488" cy="5335587"/>
          </a:xfrm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71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396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0983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6725" y="1366838"/>
            <a:ext cx="4025900" cy="533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366838"/>
            <a:ext cx="4027488" cy="533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731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729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713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0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1649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0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52400"/>
            <a:ext cx="647858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366838"/>
            <a:ext cx="8205788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gray">
          <a:xfrm>
            <a:off x="614363" y="893763"/>
            <a:ext cx="7989887" cy="22225"/>
          </a:xfrm>
          <a:prstGeom prst="rect">
            <a:avLst/>
          </a:prstGeom>
          <a:gradFill rotWithShape="0">
            <a:gsLst>
              <a:gs pos="0">
                <a:srgbClr val="EA6C38"/>
              </a:gs>
              <a:gs pos="100000">
                <a:srgbClr val="EA6C38">
                  <a:gamma/>
                  <a:shade val="4549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 dirty="0">
              <a:latin typeface="Tahoma" pitchFamily="34" charset="0"/>
            </a:endParaRPr>
          </a:p>
        </p:txBody>
      </p:sp>
      <p:pic>
        <p:nvPicPr>
          <p:cNvPr id="1090" name="Picture 6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5"/>
          <a:stretch>
            <a:fillRect/>
          </a:stretch>
        </p:blipFill>
        <p:spPr bwMode="auto">
          <a:xfrm>
            <a:off x="161925" y="147638"/>
            <a:ext cx="93662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8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1" name="Rectangle 67"/>
          <p:cNvSpPr>
            <a:spLocks noChangeArrowheads="1"/>
          </p:cNvSpPr>
          <p:nvPr userDrawn="1"/>
        </p:nvSpPr>
        <p:spPr bwMode="gray">
          <a:xfrm>
            <a:off x="614363" y="696913"/>
            <a:ext cx="25400" cy="215900"/>
          </a:xfrm>
          <a:prstGeom prst="rect">
            <a:avLst/>
          </a:prstGeom>
          <a:solidFill>
            <a:srgbClr val="EA6C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 dirty="0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9pPr>
    </p:titleStyle>
    <p:bodyStyle>
      <a:lvl1pPr algn="l" rtl="0" fontAlgn="base">
        <a:spcBef>
          <a:spcPct val="100000"/>
        </a:spcBef>
        <a:spcAft>
          <a:spcPct val="25000"/>
        </a:spcAft>
        <a:buClr>
          <a:srgbClr val="EA6C38"/>
        </a:buClr>
        <a:buFont typeface="Wingdings" pitchFamily="2" charset="2"/>
        <a:defRPr sz="2000" b="1">
          <a:solidFill>
            <a:srgbClr val="8A8383"/>
          </a:solidFill>
          <a:latin typeface="+mn-lt"/>
          <a:ea typeface="+mn-ea"/>
          <a:cs typeface="+mn-cs"/>
        </a:defRPr>
      </a:lvl1pPr>
      <a:lvl2pPr marL="476250" indent="-285750" algn="l" rtl="0" fontAlgn="base">
        <a:spcBef>
          <a:spcPct val="20000"/>
        </a:spcBef>
        <a:spcAft>
          <a:spcPct val="20000"/>
        </a:spcAft>
        <a:buClr>
          <a:srgbClr val="EA6C38"/>
        </a:buClr>
        <a:buChar char="•"/>
        <a:defRPr sz="1600">
          <a:solidFill>
            <a:srgbClr val="3C393B"/>
          </a:solidFill>
          <a:latin typeface="+mn-lt"/>
        </a:defRPr>
      </a:lvl2pPr>
      <a:lvl3pPr marL="1049338" indent="-382588" algn="l" rtl="0" fontAlgn="base">
        <a:spcBef>
          <a:spcPct val="0"/>
        </a:spcBef>
        <a:spcAft>
          <a:spcPct val="20000"/>
        </a:spcAft>
        <a:buClr>
          <a:srgbClr val="3C393B"/>
        </a:buClr>
        <a:buFont typeface="Wingdings" pitchFamily="2" charset="2"/>
        <a:buChar char="è"/>
        <a:defRPr sz="1600" i="1">
          <a:solidFill>
            <a:srgbClr val="3C393B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Documents\Recherche\EvoLap\Design%20Structure\EVOLAP_proto_1.mpg" TargetMode="External"/><Relationship Id="rId1" Type="http://schemas.microsoft.com/office/2007/relationships/media" Target="file:///D:\Documents\Recherche\EvoLap\Design%20Structure\EVOLAP_proto_1.mp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32.png"/><Relationship Id="rId4" Type="http://schemas.openxmlformats.org/officeDocument/2006/relationships/video" Target="../media/media2.wm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35.png"/><Relationship Id="rId4" Type="http://schemas.openxmlformats.org/officeDocument/2006/relationships/video" Target="../media/media5.wm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599440" y="1339215"/>
            <a:ext cx="792607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100" dirty="0">
                <a:solidFill>
                  <a:srgbClr val="3C393B"/>
                </a:solidFill>
              </a:rPr>
              <a:t>Experimental comparison of kinematics and control </a:t>
            </a:r>
            <a:r>
              <a:rPr lang="en-US" sz="2100" dirty="0" smtClean="0">
                <a:solidFill>
                  <a:srgbClr val="3C393B"/>
                </a:solidFill>
              </a:rPr>
              <a:t>interfaces for </a:t>
            </a:r>
            <a:r>
              <a:rPr lang="en-US" sz="2100" dirty="0">
                <a:solidFill>
                  <a:srgbClr val="3C393B"/>
                </a:solidFill>
              </a:rPr>
              <a:t>laparoscope positioners</a:t>
            </a: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1600" b="1" dirty="0" smtClean="0">
                <a:solidFill>
                  <a:srgbClr val="3C393B"/>
                </a:solidFill>
              </a:rPr>
              <a:t>Benoît Herman</a:t>
            </a:r>
            <a:r>
              <a:rPr lang="en-GB" sz="1600" b="1" baseline="30000" dirty="0" smtClean="0">
                <a:solidFill>
                  <a:srgbClr val="3C393B"/>
                </a:solidFill>
              </a:rPr>
              <a:t>1,2</a:t>
            </a:r>
            <a:r>
              <a:rPr lang="en-GB" sz="1600" dirty="0" smtClean="0">
                <a:solidFill>
                  <a:srgbClr val="3C393B"/>
                </a:solidFill>
              </a:rPr>
              <a:t>, Alba </a:t>
            </a:r>
            <a:r>
              <a:rPr lang="en-GB" sz="1600" dirty="0" err="1" smtClean="0">
                <a:solidFill>
                  <a:srgbClr val="3C393B"/>
                </a:solidFill>
              </a:rPr>
              <a:t>Olías</a:t>
            </a:r>
            <a:r>
              <a:rPr lang="en-GB" sz="1600" dirty="0" smtClean="0">
                <a:solidFill>
                  <a:srgbClr val="3C393B"/>
                </a:solidFill>
              </a:rPr>
              <a:t> López</a:t>
            </a:r>
            <a:r>
              <a:rPr lang="en-GB" sz="1600" baseline="30000" dirty="0" smtClean="0">
                <a:solidFill>
                  <a:srgbClr val="3C393B"/>
                </a:solidFill>
              </a:rPr>
              <a:t>1,3</a:t>
            </a:r>
            <a:r>
              <a:rPr lang="en-GB" sz="1600" dirty="0" smtClean="0">
                <a:solidFill>
                  <a:srgbClr val="3C393B"/>
                </a:solidFill>
              </a:rPr>
              <a:t>, Catherine Rasse</a:t>
            </a:r>
            <a:r>
              <a:rPr lang="en-GB" sz="1600" baseline="30000" dirty="0">
                <a:solidFill>
                  <a:srgbClr val="3C393B"/>
                </a:solidFill>
              </a:rPr>
              <a:t>4</a:t>
            </a:r>
            <a:r>
              <a:rPr lang="en-GB" sz="1600" dirty="0" smtClean="0">
                <a:solidFill>
                  <a:srgbClr val="3C393B"/>
                </a:solidFill>
              </a:rPr>
              <a:t>, Benoît Raucent</a:t>
            </a:r>
            <a:r>
              <a:rPr lang="en-GB" sz="1600" baseline="30000" dirty="0">
                <a:solidFill>
                  <a:srgbClr val="3C393B"/>
                </a:solidFill>
              </a:rPr>
              <a:t>1</a:t>
            </a:r>
            <a:r>
              <a:rPr lang="en-GB" sz="1600" dirty="0" smtClean="0">
                <a:solidFill>
                  <a:srgbClr val="3C393B"/>
                </a:solidFill>
              </a:rPr>
              <a:t/>
            </a:r>
            <a:br>
              <a:rPr lang="en-GB" sz="1600" dirty="0" smtClean="0">
                <a:solidFill>
                  <a:srgbClr val="3C393B"/>
                </a:solidFill>
              </a:rPr>
            </a:b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1200" baseline="30000" dirty="0">
                <a:solidFill>
                  <a:srgbClr val="3C393B"/>
                </a:solidFill>
              </a:rPr>
              <a:t>1</a:t>
            </a:r>
            <a:r>
              <a:rPr lang="en-GB" sz="1200" dirty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Université</a:t>
            </a:r>
            <a:r>
              <a:rPr lang="en-GB" sz="1200" dirty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catholique</a:t>
            </a:r>
            <a:r>
              <a:rPr lang="en-GB" sz="1200" dirty="0">
                <a:solidFill>
                  <a:srgbClr val="3C393B"/>
                </a:solidFill>
              </a:rPr>
              <a:t> de Louvain, </a:t>
            </a:r>
            <a:r>
              <a:rPr lang="en-GB" sz="1200" dirty="0" err="1" smtClean="0">
                <a:solidFill>
                  <a:srgbClr val="3C393B"/>
                </a:solidFill>
              </a:rPr>
              <a:t>Center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>
                <a:solidFill>
                  <a:srgbClr val="3C393B"/>
                </a:solidFill>
              </a:rPr>
              <a:t>for Research in </a:t>
            </a:r>
            <a:r>
              <a:rPr lang="en-GB" sz="1200" dirty="0" smtClean="0">
                <a:solidFill>
                  <a:srgbClr val="3C393B"/>
                </a:solidFill>
              </a:rPr>
              <a:t>Mechatronics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>
                <a:solidFill>
                  <a:srgbClr val="3C393B"/>
                </a:solidFill>
              </a:rPr>
              <a:t>2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fr-BE" sz="1200" dirty="0" smtClean="0">
                <a:solidFill>
                  <a:srgbClr val="3C393B"/>
                </a:solidFill>
              </a:rPr>
              <a:t>Fonds </a:t>
            </a:r>
            <a:r>
              <a:rPr lang="fr-BE" sz="1200" dirty="0">
                <a:solidFill>
                  <a:srgbClr val="3C393B"/>
                </a:solidFill>
              </a:rPr>
              <a:t>de la Recherche Scientifique – FNRS</a:t>
            </a:r>
            <a:endParaRPr lang="en-GB" sz="1200" dirty="0" smtClean="0">
              <a:solidFill>
                <a:srgbClr val="3C393B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 smtClean="0">
                <a:solidFill>
                  <a:srgbClr val="3C393B"/>
                </a:solidFill>
              </a:rPr>
              <a:t>3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s-ES" sz="1200" dirty="0" smtClean="0">
                <a:solidFill>
                  <a:srgbClr val="3C393B"/>
                </a:solidFill>
              </a:rPr>
              <a:t>Universidad Politécnica de Madrid</a:t>
            </a:r>
            <a:r>
              <a:rPr lang="es-ES" sz="1200" dirty="0">
                <a:solidFill>
                  <a:srgbClr val="3C393B"/>
                </a:solidFill>
              </a:rPr>
              <a:t>, Escuela </a:t>
            </a:r>
            <a:r>
              <a:rPr lang="es-ES" sz="1200" dirty="0" smtClean="0">
                <a:solidFill>
                  <a:srgbClr val="3C393B"/>
                </a:solidFill>
              </a:rPr>
              <a:t>Técnica </a:t>
            </a:r>
            <a:r>
              <a:rPr lang="es-ES" sz="1200" dirty="0">
                <a:solidFill>
                  <a:srgbClr val="3C393B"/>
                </a:solidFill>
              </a:rPr>
              <a:t>Superior de Ingenieros Industriales</a:t>
            </a:r>
            <a:endParaRPr lang="en-GB" sz="1200" dirty="0" smtClean="0">
              <a:solidFill>
                <a:srgbClr val="3C393B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 smtClean="0">
                <a:solidFill>
                  <a:srgbClr val="3C393B"/>
                </a:solidFill>
              </a:rPr>
              <a:t>4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 err="1" smtClean="0">
                <a:solidFill>
                  <a:srgbClr val="3C393B"/>
                </a:solidFill>
              </a:rPr>
              <a:t>Université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catholique</a:t>
            </a:r>
            <a:r>
              <a:rPr lang="en-GB" sz="1200" dirty="0">
                <a:solidFill>
                  <a:srgbClr val="3C393B"/>
                </a:solidFill>
              </a:rPr>
              <a:t> de Louvain, Institute for Multidisciplinary Research in </a:t>
            </a:r>
            <a:r>
              <a:rPr lang="en-GB" sz="1200" dirty="0" smtClean="0">
                <a:solidFill>
                  <a:srgbClr val="3C393B"/>
                </a:solidFill>
              </a:rPr>
              <a:t/>
            </a:r>
            <a:br>
              <a:rPr lang="en-GB" sz="1200" dirty="0" smtClean="0">
                <a:solidFill>
                  <a:srgbClr val="3C393B"/>
                </a:solidFill>
              </a:rPr>
            </a:br>
            <a:r>
              <a:rPr lang="en-GB" sz="1200" dirty="0" smtClean="0">
                <a:solidFill>
                  <a:srgbClr val="3C393B"/>
                </a:solidFill>
              </a:rPr>
              <a:t>Quantitative </a:t>
            </a:r>
            <a:r>
              <a:rPr lang="en-GB" sz="1200" dirty="0">
                <a:solidFill>
                  <a:srgbClr val="3C393B"/>
                </a:solidFill>
              </a:rPr>
              <a:t>Modelling and </a:t>
            </a:r>
            <a:r>
              <a:rPr lang="en-GB" sz="1200" dirty="0" smtClean="0">
                <a:solidFill>
                  <a:srgbClr val="3C393B"/>
                </a:solidFill>
              </a:rPr>
              <a:t>Analysis</a:t>
            </a:r>
            <a:endParaRPr lang="en-GB" sz="1200" dirty="0">
              <a:solidFill>
                <a:srgbClr val="3C393B"/>
              </a:solidFill>
            </a:endParaRPr>
          </a:p>
        </p:txBody>
      </p:sp>
      <p:sp>
        <p:nvSpPr>
          <p:cNvPr id="220170" name="Text Box 10"/>
          <p:cNvSpPr txBox="1">
            <a:spLocks noChangeArrowheads="1"/>
          </p:cNvSpPr>
          <p:nvPr/>
        </p:nvSpPr>
        <p:spPr bwMode="auto">
          <a:xfrm>
            <a:off x="295275" y="6303645"/>
            <a:ext cx="8534400" cy="22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097" tIns="28048" rIns="56097" bIns="28048">
            <a:spAutoFit/>
          </a:bodyPr>
          <a:lstStyle>
            <a:lvl1pPr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marL="2809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marL="5603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841375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marL="1122363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marL="15795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0367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24939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29511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200" b="1" dirty="0" smtClean="0">
                <a:solidFill>
                  <a:srgbClr val="3C393B"/>
                </a:solidFill>
                <a:latin typeface="Verdana" pitchFamily="34" charset="0"/>
              </a:rPr>
              <a:t>NCTAM2012 </a:t>
            </a:r>
            <a:r>
              <a:rPr lang="en-US" sz="1200" dirty="0" smtClean="0">
                <a:solidFill>
                  <a:srgbClr val="3C393B"/>
                </a:solidFill>
                <a:latin typeface="Verdana" pitchFamily="34" charset="0"/>
              </a:rPr>
              <a:t>– RMA, Brussels </a:t>
            </a:r>
            <a:r>
              <a:rPr lang="en-US" sz="1200" dirty="0">
                <a:solidFill>
                  <a:srgbClr val="3C393B"/>
                </a:solidFill>
                <a:latin typeface="Verdana" pitchFamily="34" charset="0"/>
              </a:rPr>
              <a:t>− </a:t>
            </a:r>
            <a:r>
              <a:rPr lang="en-US" sz="1200" dirty="0" smtClean="0">
                <a:solidFill>
                  <a:srgbClr val="3C393B"/>
                </a:solidFill>
                <a:latin typeface="Verdana" pitchFamily="34" charset="0"/>
              </a:rPr>
              <a:t>10.05.2012</a:t>
            </a:r>
            <a:endParaRPr lang="en-US" sz="1200" dirty="0">
              <a:solidFill>
                <a:srgbClr val="3C393B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– </a:t>
            </a:r>
            <a:r>
              <a:rPr lang="en-US" b="1" dirty="0" smtClean="0"/>
              <a:t>Setup </a:t>
            </a: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2052" name="Picture 4" descr="D:\Documents\Recherche\Présentations - Publis\2012 - NCTAM\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36" y="2023428"/>
            <a:ext cx="6400814" cy="466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52837" y="1177334"/>
            <a:ext cx="2167849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C393B"/>
                </a:solidFill>
              </a:rPr>
              <a:t>monitor</a:t>
            </a:r>
            <a:r>
              <a:rPr lang="en-US" sz="1600" dirty="0">
                <a:solidFill>
                  <a:srgbClr val="3C393B"/>
                </a:solidFill>
              </a:rPr>
              <a:t> with red dot at center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536761" y="1758359"/>
            <a:ext cx="747599" cy="1537500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8533" y="1141017"/>
            <a:ext cx="21678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3C393B"/>
                </a:solidFill>
              </a:rPr>
              <a:t>pelvitrainer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671032" y="1515888"/>
            <a:ext cx="70338" cy="2433114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684213" y="1339550"/>
            <a:ext cx="12387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C393B"/>
                </a:solidFill>
              </a:rPr>
              <a:t>joystick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7012298" y="1758359"/>
            <a:ext cx="714019" cy="2853834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710965" y="1152742"/>
            <a:ext cx="1658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C393B"/>
                </a:solidFill>
              </a:rPr>
              <a:t>l</a:t>
            </a:r>
            <a:r>
              <a:rPr lang="en-US" sz="1600" b="1" dirty="0" smtClean="0">
                <a:solidFill>
                  <a:srgbClr val="3C393B"/>
                </a:solidFill>
              </a:rPr>
              <a:t>aparoscope </a:t>
            </a:r>
            <a:r>
              <a:rPr lang="en-US" sz="1600" dirty="0" smtClean="0">
                <a:solidFill>
                  <a:srgbClr val="3C393B"/>
                </a:solidFill>
              </a:rPr>
              <a:t/>
            </a:r>
            <a:br>
              <a:rPr lang="en-US" sz="1600" dirty="0" smtClean="0">
                <a:solidFill>
                  <a:srgbClr val="3C393B"/>
                </a:solidFill>
              </a:rPr>
            </a:br>
            <a:r>
              <a:rPr lang="en-US" sz="1600" dirty="0" smtClean="0">
                <a:solidFill>
                  <a:srgbClr val="3C393B"/>
                </a:solidFill>
              </a:rPr>
              <a:t>+ camera</a:t>
            </a:r>
            <a:endParaRPr lang="en-US" sz="1600" b="1" dirty="0" smtClean="0">
              <a:solidFill>
                <a:srgbClr val="3C393B"/>
              </a:solidFill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5710965" y="1737516"/>
            <a:ext cx="829171" cy="2693807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9635" y="2880360"/>
            <a:ext cx="2167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C393B"/>
                </a:solidFill>
              </a:rPr>
              <a:t>computer with </a:t>
            </a:r>
            <a:r>
              <a:rPr lang="en-US" sz="1600" b="1" dirty="0" err="1" smtClean="0">
                <a:solidFill>
                  <a:srgbClr val="3C393B"/>
                </a:solidFill>
              </a:rPr>
              <a:t>dSPACE</a:t>
            </a:r>
            <a:r>
              <a:rPr lang="en-US" sz="1600" b="1" dirty="0" smtClean="0">
                <a:solidFill>
                  <a:srgbClr val="3C393B"/>
                </a:solidFill>
              </a:rPr>
              <a:t> </a:t>
            </a:r>
            <a:r>
              <a:rPr lang="en-US" sz="1600" dirty="0" smtClean="0">
                <a:solidFill>
                  <a:srgbClr val="3C393B"/>
                </a:solidFill>
              </a:rPr>
              <a:t>real-time controller + I/O’s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938774" y="3627455"/>
            <a:ext cx="1185705" cy="984737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6387" y="6256973"/>
            <a:ext cx="18114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C393B"/>
                </a:solidFill>
              </a:rPr>
              <a:t>EVOLAP</a:t>
            </a:r>
            <a:r>
              <a:rPr lang="en-US" sz="1600" dirty="0" smtClean="0">
                <a:solidFill>
                  <a:srgbClr val="3C393B"/>
                </a:solidFill>
              </a:rPr>
              <a:t> robot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1857494" y="5627077"/>
            <a:ext cx="1607736" cy="799174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5112" y="4995959"/>
            <a:ext cx="20143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C393B"/>
                </a:solidFill>
              </a:rPr>
              <a:t>l</a:t>
            </a:r>
            <a:r>
              <a:rPr lang="en-US" sz="1600" dirty="0" smtClean="0">
                <a:solidFill>
                  <a:srgbClr val="3C393B"/>
                </a:solidFill>
              </a:rPr>
              <a:t>aparoscope</a:t>
            </a:r>
            <a:r>
              <a:rPr lang="en-US" sz="1600" b="1" dirty="0" smtClean="0">
                <a:solidFill>
                  <a:srgbClr val="3C393B"/>
                </a:solidFill>
              </a:rPr>
              <a:t> rotation device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1892301" y="4612193"/>
            <a:ext cx="3150155" cy="552080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10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96" name="Picture 12" descr="BH_IROS2010_Fig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094865"/>
            <a:ext cx="4546600" cy="3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– </a:t>
            </a:r>
            <a:r>
              <a:rPr lang="en-US" b="1" dirty="0"/>
              <a:t>EVOLAP</a:t>
            </a:r>
            <a:r>
              <a:rPr lang="en-US" dirty="0"/>
              <a:t> overview</a:t>
            </a: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660401" y="2664932"/>
            <a:ext cx="233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3C393B"/>
                </a:solidFill>
              </a:rPr>
              <a:t>Local 1DOF zoom device: </a:t>
            </a:r>
            <a:r>
              <a:rPr lang="en-US" sz="1600" dirty="0">
                <a:solidFill>
                  <a:srgbClr val="3C393B"/>
                </a:solidFill>
              </a:rPr>
              <a:t>translation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389256" y="3412010"/>
            <a:ext cx="3094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3C393B"/>
                </a:solidFill>
              </a:rPr>
              <a:t>Lockable articulated arm </a:t>
            </a:r>
            <a:r>
              <a:rPr lang="en-US" sz="1600" dirty="0">
                <a:solidFill>
                  <a:srgbClr val="3C393B"/>
                </a:solidFill>
              </a:rPr>
              <a:t>with passive RCM</a:t>
            </a:r>
          </a:p>
        </p:txBody>
      </p:sp>
      <p:sp>
        <p:nvSpPr>
          <p:cNvPr id="579593" name="Line 9"/>
          <p:cNvSpPr>
            <a:spLocks noChangeShapeType="1"/>
          </p:cNvSpPr>
          <p:nvPr/>
        </p:nvSpPr>
        <p:spPr bwMode="auto">
          <a:xfrm flipV="1">
            <a:off x="3483294" y="3412009"/>
            <a:ext cx="1393506" cy="219555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579594" name="Line 10"/>
          <p:cNvSpPr>
            <a:spLocks noChangeShapeType="1"/>
          </p:cNvSpPr>
          <p:nvPr/>
        </p:nvSpPr>
        <p:spPr bwMode="auto">
          <a:xfrm flipV="1">
            <a:off x="6399212" y="4541520"/>
            <a:ext cx="296068" cy="1532414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579595" name="Text Box 11"/>
          <p:cNvSpPr txBox="1">
            <a:spLocks noChangeArrowheads="1"/>
          </p:cNvSpPr>
          <p:nvPr/>
        </p:nvSpPr>
        <p:spPr bwMode="auto">
          <a:xfrm>
            <a:off x="4718050" y="6112828"/>
            <a:ext cx="3954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3C393B"/>
                </a:solidFill>
              </a:rPr>
              <a:t>Main 2DOF remote </a:t>
            </a:r>
            <a:br>
              <a:rPr lang="en-US" sz="1600" b="1" dirty="0">
                <a:solidFill>
                  <a:srgbClr val="3C393B"/>
                </a:solidFill>
              </a:rPr>
            </a:br>
            <a:r>
              <a:rPr lang="en-US" sz="1600" b="1" dirty="0">
                <a:solidFill>
                  <a:srgbClr val="3C393B"/>
                </a:solidFill>
              </a:rPr>
              <a:t>manipulator: </a:t>
            </a:r>
            <a:r>
              <a:rPr lang="en-US" sz="1600" dirty="0">
                <a:solidFill>
                  <a:srgbClr val="3C393B"/>
                </a:solidFill>
              </a:rPr>
              <a:t>angular motions</a:t>
            </a:r>
          </a:p>
        </p:txBody>
      </p:sp>
      <p:sp>
        <p:nvSpPr>
          <p:cNvPr id="579598" name="Rectangle 1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Decoupled 3DOF architecture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876800" y="1426211"/>
            <a:ext cx="3972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rgbClr val="3C393B"/>
                </a:solidFill>
              </a:rPr>
              <a:t>Instrument-mounted joystick </a:t>
            </a:r>
            <a:r>
              <a:rPr lang="en-US" sz="1600" dirty="0" smtClean="0">
                <a:solidFill>
                  <a:srgbClr val="3C393B"/>
                </a:solidFill>
              </a:rPr>
              <a:t>omnidirectional and proportional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5750560" y="1970723"/>
            <a:ext cx="1256030" cy="386397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926080" y="2793998"/>
            <a:ext cx="2265681" cy="161446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pic>
        <p:nvPicPr>
          <p:cNvPr id="18" name="Picture 8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" y="4497973"/>
            <a:ext cx="3820477" cy="218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11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– </a:t>
            </a:r>
            <a:r>
              <a:rPr lang="en-US" b="1" dirty="0"/>
              <a:t>EVOLAP</a:t>
            </a:r>
            <a:r>
              <a:rPr lang="en-US" dirty="0"/>
              <a:t> overview</a:t>
            </a:r>
          </a:p>
        </p:txBody>
      </p:sp>
      <p:sp>
        <p:nvSpPr>
          <p:cNvPr id="579598" name="Rectangle 1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Decoupled 3DOF architecture</a:t>
            </a:r>
          </a:p>
        </p:txBody>
      </p:sp>
      <p:pic>
        <p:nvPicPr>
          <p:cNvPr id="16" name="Picture 8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" y="4497973"/>
            <a:ext cx="3820477" cy="218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EVOLAP_proto_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77920" y="1798955"/>
            <a:ext cx="5212080" cy="3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829"/>
          <p:cNvSpPr>
            <a:spLocks noChangeArrowheads="1"/>
          </p:cNvSpPr>
          <p:nvPr/>
        </p:nvSpPr>
        <p:spPr bwMode="auto">
          <a:xfrm>
            <a:off x="4526280" y="5958800"/>
            <a:ext cx="37490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55600" indent="-355600"/>
            <a:r>
              <a:rPr lang="en-US" sz="1600" b="1" i="1" dirty="0" smtClean="0">
                <a:solidFill>
                  <a:srgbClr val="EA6C38"/>
                </a:solidFill>
                <a:sym typeface="Wingdings" pitchFamily="2" charset="2"/>
              </a:rPr>
              <a:t></a:t>
            </a:r>
            <a:r>
              <a:rPr lang="en-US" sz="1600" b="1" i="1" dirty="0">
                <a:solidFill>
                  <a:srgbClr val="EA6C38"/>
                </a:solidFill>
                <a:sym typeface="Wingdings" pitchFamily="2" charset="2"/>
              </a:rPr>
              <a:t>	</a:t>
            </a:r>
            <a:r>
              <a:rPr lang="en-US" sz="1600" b="1" i="1" dirty="0">
                <a:solidFill>
                  <a:srgbClr val="EA6C38"/>
                </a:solidFill>
              </a:rPr>
              <a:t>Static balancing </a:t>
            </a:r>
            <a:r>
              <a:rPr lang="en-US" sz="1600" i="1" dirty="0">
                <a:solidFill>
                  <a:srgbClr val="EA6C38"/>
                </a:solidFill>
              </a:rPr>
              <a:t>with spring</a:t>
            </a:r>
          </a:p>
          <a:p>
            <a:pPr marL="355600" indent="-355600"/>
            <a:r>
              <a:rPr lang="en-US" sz="1600" b="1" i="1" dirty="0">
                <a:solidFill>
                  <a:srgbClr val="EA6C38"/>
                </a:solidFill>
                <a:sym typeface="Wingdings" pitchFamily="2" charset="2"/>
              </a:rPr>
              <a:t>	</a:t>
            </a:r>
            <a:r>
              <a:rPr lang="en-US" sz="1600" b="1" i="1" dirty="0">
                <a:solidFill>
                  <a:srgbClr val="EA6C38"/>
                </a:solidFill>
              </a:rPr>
              <a:t>Back-drivability</a:t>
            </a:r>
            <a:endParaRPr lang="en-US" sz="1600" i="1" dirty="0">
              <a:solidFill>
                <a:srgbClr val="EA6C38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86715" y="1761648"/>
            <a:ext cx="32210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60363" indent="-360363">
              <a:buFont typeface="Wingdings" pitchFamily="2" charset="2"/>
              <a:buChar char="è"/>
            </a:pPr>
            <a:r>
              <a:rPr lang="en-US" sz="1600" b="1" i="1" dirty="0" smtClean="0">
                <a:solidFill>
                  <a:srgbClr val="EA6C38"/>
                </a:solidFill>
              </a:rPr>
              <a:t>Circular translations of the grasping point around the incision</a:t>
            </a:r>
          </a:p>
          <a:p>
            <a:pPr marL="360363" indent="-360363">
              <a:buFont typeface="Wingdings" pitchFamily="2" charset="2"/>
              <a:buChar char="è"/>
            </a:pPr>
            <a:r>
              <a:rPr lang="en-US" sz="1600" b="1" i="1" dirty="0" smtClean="0">
                <a:solidFill>
                  <a:srgbClr val="EA6C38"/>
                </a:solidFill>
              </a:rPr>
              <a:t>No robot and arm motion during zoom</a:t>
            </a:r>
          </a:p>
          <a:p>
            <a:pPr marL="360363" indent="-360363">
              <a:buFont typeface="Wingdings" pitchFamily="2" charset="2"/>
              <a:buChar char="è"/>
            </a:pPr>
            <a:r>
              <a:rPr lang="en-US" sz="1600" b="1" i="1" dirty="0" smtClean="0">
                <a:solidFill>
                  <a:srgbClr val="EA6C38"/>
                </a:solidFill>
              </a:rPr>
              <a:t>Intra-abdominal workspace ~ half-sphere</a:t>
            </a:r>
            <a:endParaRPr lang="en-US" sz="1600" b="1" i="1" dirty="0">
              <a:solidFill>
                <a:srgbClr val="EA6C38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12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– EVOLAP </a:t>
            </a:r>
            <a:r>
              <a:rPr lang="en-US" b="1" dirty="0" smtClean="0"/>
              <a:t>upgrade</a:t>
            </a: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for a third revolute DOF</a:t>
            </a:r>
          </a:p>
          <a:p>
            <a:pPr lvl="1"/>
            <a:r>
              <a:rPr lang="en-US" dirty="0" smtClean="0"/>
              <a:t>To move the laparoscope in all</a:t>
            </a:r>
            <a:br>
              <a:rPr lang="en-US" dirty="0" smtClean="0"/>
            </a:br>
            <a:r>
              <a:rPr lang="en-US" dirty="0" smtClean="0"/>
              <a:t>3 coordinate frames</a:t>
            </a:r>
          </a:p>
          <a:p>
            <a:pPr lvl="1"/>
            <a:r>
              <a:rPr lang="en-US" dirty="0" smtClean="0"/>
              <a:t>Local </a:t>
            </a:r>
            <a:r>
              <a:rPr lang="en-US" b="1" dirty="0" smtClean="0"/>
              <a:t>self-rotation device </a:t>
            </a:r>
            <a:r>
              <a:rPr lang="en-US" dirty="0" smtClean="0"/>
              <a:t>replaces</a:t>
            </a:r>
            <a:br>
              <a:rPr lang="en-US" dirty="0" smtClean="0"/>
            </a:br>
            <a:r>
              <a:rPr lang="en-US" dirty="0" smtClean="0"/>
              <a:t>the unused zoom device</a:t>
            </a:r>
          </a:p>
          <a:p>
            <a:r>
              <a:rPr lang="en-US" dirty="0" smtClean="0"/>
              <a:t>Control diagram update</a:t>
            </a:r>
          </a:p>
          <a:p>
            <a:pPr lvl="1"/>
            <a:r>
              <a:rPr lang="en-US" dirty="0" smtClean="0"/>
              <a:t>2 additional kinematics</a:t>
            </a:r>
          </a:p>
          <a:p>
            <a:pPr lvl="1"/>
            <a:r>
              <a:rPr lang="en-US" dirty="0" smtClean="0"/>
              <a:t>3 sets of directions</a:t>
            </a:r>
          </a:p>
          <a:p>
            <a:r>
              <a:rPr lang="en-US" dirty="0" smtClean="0"/>
              <a:t>Use of Wii </a:t>
            </a:r>
            <a:r>
              <a:rPr lang="en-US" dirty="0" err="1" smtClean="0"/>
              <a:t>Nunchuck</a:t>
            </a:r>
            <a:endParaRPr lang="en-US" dirty="0" smtClean="0"/>
          </a:p>
          <a:p>
            <a:pPr lvl="1"/>
            <a:r>
              <a:rPr lang="en-US" dirty="0" smtClean="0"/>
              <a:t>Good ergonomics</a:t>
            </a:r>
          </a:p>
          <a:p>
            <a:pPr lvl="1"/>
            <a:r>
              <a:rPr lang="en-US" dirty="0" smtClean="0"/>
              <a:t>Shorter learning curve than</a:t>
            </a:r>
            <a:br>
              <a:rPr lang="en-US" dirty="0" smtClean="0"/>
            </a:br>
            <a:r>
              <a:rPr lang="en-US" dirty="0" smtClean="0"/>
              <a:t>the instrument-mounted </a:t>
            </a:r>
            <a:br>
              <a:rPr lang="en-US" dirty="0" smtClean="0"/>
            </a:br>
            <a:r>
              <a:rPr lang="en-US" dirty="0" smtClean="0"/>
              <a:t>joystick</a:t>
            </a:r>
          </a:p>
        </p:txBody>
      </p:sp>
      <p:pic>
        <p:nvPicPr>
          <p:cNvPr id="3074" name="Picture 2" descr="D:\Documents\Recherche\Présentations - Publis\2012 - NCTAM\rot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19" y="3077499"/>
            <a:ext cx="4800611" cy="31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152154" y="2612187"/>
            <a:ext cx="9918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C393B"/>
                </a:solidFill>
              </a:rPr>
              <a:t>trocar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8351518" y="2950741"/>
            <a:ext cx="213359" cy="1619266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774313" y="2273632"/>
            <a:ext cx="9918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C393B"/>
                </a:solidFill>
              </a:rPr>
              <a:t>gears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7447279" y="2612186"/>
            <a:ext cx="704874" cy="2028939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7447278" y="2612186"/>
            <a:ext cx="704875" cy="2400415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33439" y="2621088"/>
            <a:ext cx="1940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C393B"/>
                </a:solidFill>
              </a:rPr>
              <a:t>e</a:t>
            </a:r>
            <a:r>
              <a:rPr lang="en-US" sz="1600" dirty="0" smtClean="0">
                <a:solidFill>
                  <a:srgbClr val="3C393B"/>
                </a:solidFill>
              </a:rPr>
              <a:t>lastic</a:t>
            </a:r>
            <a:r>
              <a:rPr lang="en-US" sz="1600" b="1" dirty="0" smtClean="0">
                <a:solidFill>
                  <a:srgbClr val="3C393B"/>
                </a:solidFill>
              </a:rPr>
              <a:t> coupling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6614166" y="2950741"/>
            <a:ext cx="289552" cy="1915301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05442" y="1981244"/>
            <a:ext cx="25552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C393B"/>
                </a:solidFill>
              </a:rPr>
              <a:t>brushless DC </a:t>
            </a:r>
            <a:r>
              <a:rPr lang="en-US" sz="1600" b="1" dirty="0" smtClean="0">
                <a:solidFill>
                  <a:srgbClr val="3C393B"/>
                </a:solidFill>
              </a:rPr>
              <a:t>motor </a:t>
            </a:r>
            <a:r>
              <a:rPr lang="en-US" sz="1600" dirty="0" smtClean="0">
                <a:solidFill>
                  <a:srgbClr val="3C393B"/>
                </a:solidFill>
              </a:rPr>
              <a:t>+</a:t>
            </a:r>
            <a:r>
              <a:rPr lang="en-US" sz="1600" b="1" dirty="0" smtClean="0">
                <a:solidFill>
                  <a:srgbClr val="3C393B"/>
                </a:solidFill>
              </a:rPr>
              <a:t> gearbox </a:t>
            </a:r>
            <a:r>
              <a:rPr lang="en-US" sz="1600" dirty="0" smtClean="0">
                <a:solidFill>
                  <a:srgbClr val="3C393B"/>
                </a:solidFill>
              </a:rPr>
              <a:t>+</a:t>
            </a:r>
            <a:r>
              <a:rPr lang="en-US" sz="1600" b="1" dirty="0" smtClean="0">
                <a:solidFill>
                  <a:srgbClr val="3C393B"/>
                </a:solidFill>
              </a:rPr>
              <a:t> encoder</a:t>
            </a:r>
            <a:endParaRPr lang="en-US" sz="1600" dirty="0">
              <a:solidFill>
                <a:srgbClr val="3C393B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5496555" y="2592001"/>
            <a:ext cx="463298" cy="1961129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13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133" y="152400"/>
            <a:ext cx="6768148" cy="685800"/>
          </a:xfrm>
        </p:spPr>
        <p:txBody>
          <a:bodyPr/>
          <a:lstStyle/>
          <a:p>
            <a:r>
              <a:rPr lang="en-US" dirty="0" smtClean="0"/>
              <a:t>Methodology – </a:t>
            </a:r>
            <a:r>
              <a:rPr lang="en-US" b="1" dirty="0" smtClean="0"/>
              <a:t>Tasks</a:t>
            </a:r>
            <a:r>
              <a:rPr lang="en-US" dirty="0" smtClean="0"/>
              <a:t> and </a:t>
            </a:r>
            <a:r>
              <a:rPr lang="en-US" b="1" dirty="0" smtClean="0"/>
              <a:t>metrics</a:t>
            </a: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 to point trajectory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Time for task completion</a:t>
            </a:r>
          </a:p>
          <a:p>
            <a:pPr lvl="1"/>
            <a:r>
              <a:rPr lang="en-US" dirty="0" smtClean="0"/>
              <a:t>Automatic stopwatch: starts with motion and stops when task completed</a:t>
            </a:r>
          </a:p>
          <a:p>
            <a:pPr lvl="1"/>
            <a:r>
              <a:rPr lang="en-US" dirty="0" smtClean="0"/>
              <a:t>Other real-time recordings for further investigation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72" y="1052376"/>
            <a:ext cx="3790517" cy="42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Documents\Recherche\EvoLap\Illustrations - images\Photos Manips avril 2012\IMG_0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34474" r="8651"/>
          <a:stretch/>
        </p:blipFill>
        <p:spPr bwMode="auto">
          <a:xfrm>
            <a:off x="3421874" y="3771484"/>
            <a:ext cx="2418080" cy="161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Recherche\EvoLap\Illustrations - images\Photos Manips avril 2012\IMG_0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3"/>
          <a:stretch/>
        </p:blipFill>
        <p:spPr bwMode="auto">
          <a:xfrm>
            <a:off x="260696" y="1812528"/>
            <a:ext cx="2989876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ocuments\Recherche\EvoLap\Illustrations - images\Photos Manips avril 2012\IMG_00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8174" r="28086"/>
          <a:stretch/>
        </p:blipFill>
        <p:spPr bwMode="auto">
          <a:xfrm>
            <a:off x="3421874" y="1812528"/>
            <a:ext cx="1747520" cy="18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14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– </a:t>
            </a:r>
            <a:r>
              <a:rPr lang="en-US" b="1" dirty="0" smtClean="0"/>
              <a:t>Protocol</a:t>
            </a: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subjects</a:t>
            </a:r>
          </a:p>
          <a:p>
            <a:pPr lvl="1"/>
            <a:r>
              <a:rPr lang="en-US" dirty="0" smtClean="0"/>
              <a:t>PhD students in mechatronics</a:t>
            </a:r>
          </a:p>
          <a:p>
            <a:pPr lvl="1"/>
            <a:r>
              <a:rPr lang="en-US" dirty="0" smtClean="0"/>
              <a:t>No previous experience in robotic surgery</a:t>
            </a:r>
          </a:p>
          <a:p>
            <a:pPr lvl="1"/>
            <a:r>
              <a:rPr lang="en-US" dirty="0" smtClean="0"/>
              <a:t>Some are (very) good at video games</a:t>
            </a:r>
          </a:p>
          <a:p>
            <a:r>
              <a:rPr lang="en-US" dirty="0" smtClean="0"/>
              <a:t>Randomization</a:t>
            </a:r>
          </a:p>
          <a:p>
            <a:pPr lvl="1"/>
            <a:r>
              <a:rPr lang="en-US" dirty="0" smtClean="0"/>
              <a:t>Kinematics in random order</a:t>
            </a:r>
          </a:p>
          <a:p>
            <a:pPr lvl="1"/>
            <a:r>
              <a:rPr lang="en-US" dirty="0" smtClean="0"/>
              <a:t>For each kinematics, joystick mode in random order</a:t>
            </a:r>
          </a:p>
          <a:p>
            <a:r>
              <a:rPr lang="en-US" dirty="0" smtClean="0"/>
              <a:t>4 valid repetitions for each factors combination</a:t>
            </a:r>
          </a:p>
          <a:p>
            <a:pPr lvl="1"/>
            <a:r>
              <a:rPr lang="en-US" dirty="0" smtClean="0"/>
              <a:t>If learning effect, repeat until 4 repetitions are stable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15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r>
              <a:rPr lang="en-US" dirty="0" smtClean="0"/>
              <a:t> – Individual subjects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16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" y="1282700"/>
            <a:ext cx="295751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29" y="1292225"/>
            <a:ext cx="2798921" cy="25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0" y="1276032"/>
            <a:ext cx="2790349" cy="25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83" y="4049871"/>
            <a:ext cx="3047524" cy="258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09" y="4054157"/>
            <a:ext cx="2794635" cy="258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r>
              <a:rPr lang="en-US" dirty="0" smtClean="0"/>
              <a:t> – All subjects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17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4123928"/>
            <a:ext cx="33528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66725" y="1366838"/>
            <a:ext cx="8205788" cy="5335587"/>
          </a:xfrm>
        </p:spPr>
        <p:txBody>
          <a:bodyPr/>
          <a:lstStyle/>
          <a:p>
            <a:r>
              <a:rPr lang="en-US" dirty="0"/>
              <a:t>2-way ANOVA</a:t>
            </a:r>
          </a:p>
          <a:p>
            <a:pPr lvl="1"/>
            <a:r>
              <a:rPr lang="en-US" dirty="0"/>
              <a:t>Significant for both factors (</a:t>
            </a:r>
            <a:r>
              <a:rPr lang="en-US" i="1" dirty="0"/>
              <a:t>p</a:t>
            </a:r>
            <a:r>
              <a:rPr lang="en-US" dirty="0"/>
              <a:t> &lt; .0001)</a:t>
            </a:r>
          </a:p>
          <a:p>
            <a:pPr lvl="1"/>
            <a:r>
              <a:rPr lang="en-US" dirty="0"/>
              <a:t>No interaction between factors (</a:t>
            </a:r>
            <a:r>
              <a:rPr lang="en-US" i="1" dirty="0"/>
              <a:t>p</a:t>
            </a:r>
            <a:r>
              <a:rPr lang="en-US" dirty="0"/>
              <a:t> = 0.43)</a:t>
            </a:r>
          </a:p>
          <a:p>
            <a:r>
              <a:rPr lang="en-US" dirty="0" err="1"/>
              <a:t>Tukey</a:t>
            </a:r>
            <a:r>
              <a:rPr lang="en-US" dirty="0"/>
              <a:t> HSD test </a:t>
            </a:r>
            <a:r>
              <a:rPr lang="en-US" b="0" dirty="0"/>
              <a:t>for multiple comparisons</a:t>
            </a:r>
          </a:p>
          <a:p>
            <a:pPr lvl="1"/>
            <a:r>
              <a:rPr lang="en-US" dirty="0" err="1"/>
              <a:t>ViKY</a:t>
            </a:r>
            <a:r>
              <a:rPr lang="en-US" dirty="0"/>
              <a:t> slower than EVOLAP </a:t>
            </a:r>
            <a:r>
              <a:rPr lang="en-US" dirty="0" smtClean="0"/>
              <a:t>(</a:t>
            </a:r>
            <a:r>
              <a:rPr lang="en-US" i="1" dirty="0"/>
              <a:t>p</a:t>
            </a:r>
            <a:r>
              <a:rPr lang="en-US" dirty="0"/>
              <a:t> &lt; .</a:t>
            </a:r>
            <a:r>
              <a:rPr lang="en-US" dirty="0" smtClean="0"/>
              <a:t>0005) and AESOP (</a:t>
            </a:r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dirty="0"/>
              <a:t>&lt; .</a:t>
            </a:r>
            <a:r>
              <a:rPr lang="en-US" dirty="0" smtClean="0"/>
              <a:t>0001)</a:t>
            </a:r>
          </a:p>
          <a:p>
            <a:pPr lvl="1"/>
            <a:r>
              <a:rPr lang="en-US" dirty="0" smtClean="0"/>
              <a:t>EVOLAP a bit slower than AESOP but not significant (</a:t>
            </a:r>
            <a:r>
              <a:rPr lang="en-US" i="1" dirty="0"/>
              <a:t>p</a:t>
            </a:r>
            <a:r>
              <a:rPr lang="en-US" dirty="0"/>
              <a:t> = </a:t>
            </a:r>
            <a:r>
              <a:rPr lang="en-US" dirty="0" smtClean="0"/>
              <a:t>0.1)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Cartesian mode slower than with</a:t>
            </a:r>
            <a:br>
              <a:rPr lang="en-US" dirty="0" smtClean="0"/>
            </a:br>
            <a:r>
              <a:rPr lang="en-US" dirty="0" smtClean="0"/>
              <a:t>diagonals (</a:t>
            </a:r>
            <a:r>
              <a:rPr lang="en-US" i="1" dirty="0"/>
              <a:t>p</a:t>
            </a:r>
            <a:r>
              <a:rPr lang="en-US" dirty="0"/>
              <a:t> &lt; .</a:t>
            </a:r>
            <a:r>
              <a:rPr lang="en-US" dirty="0" smtClean="0"/>
              <a:t>0001)</a:t>
            </a:r>
          </a:p>
          <a:p>
            <a:pPr lvl="1"/>
            <a:r>
              <a:rPr lang="en-US" dirty="0" smtClean="0"/>
              <a:t>Omnidirectional mode faster than</a:t>
            </a:r>
            <a:br>
              <a:rPr lang="en-US" dirty="0" smtClean="0"/>
            </a:br>
            <a:r>
              <a:rPr lang="en-US" dirty="0" smtClean="0"/>
              <a:t>with diagonals (</a:t>
            </a:r>
            <a:r>
              <a:rPr lang="en-US" i="1" dirty="0"/>
              <a:t>p</a:t>
            </a:r>
            <a:r>
              <a:rPr lang="en-US" dirty="0"/>
              <a:t> = </a:t>
            </a:r>
            <a:r>
              <a:rPr lang="en-US" dirty="0" smtClean="0"/>
              <a:t>0.0025)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CTAM2012-EVOL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520" y="1236980"/>
            <a:ext cx="3429479" cy="25721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 </a:t>
            </a:r>
            <a:r>
              <a:rPr lang="en-US" dirty="0" smtClean="0"/>
              <a:t>– Influence of </a:t>
            </a:r>
            <a:r>
              <a:rPr lang="en-US" i="1" dirty="0" smtClean="0"/>
              <a:t>kinematics</a:t>
            </a:r>
            <a:endParaRPr lang="en-US" i="1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18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  <p:pic>
        <p:nvPicPr>
          <p:cNvPr id="5" name="NCTAM2012-AESO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819" y="1236980"/>
            <a:ext cx="3429479" cy="2572109"/>
          </a:xfrm>
          <a:prstGeom prst="rect">
            <a:avLst/>
          </a:prstGeom>
        </p:spPr>
      </p:pic>
      <p:pic>
        <p:nvPicPr>
          <p:cNvPr id="7" name="NCTAM2012-ViK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7260" y="4066657"/>
            <a:ext cx="3429479" cy="2572109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52501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err="1" smtClean="0">
                <a:solidFill>
                  <a:srgbClr val="EA6C38"/>
                </a:solidFill>
              </a:rPr>
              <a:t>ViKY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29060" y="3285869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AESOP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47762" y="3300217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EVOLAP</a:t>
            </a:r>
            <a:endParaRPr lang="en-US" sz="2800" dirty="0">
              <a:solidFill>
                <a:srgbClr val="EA6C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CTAM2012-AESOP_dia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519" y="1236978"/>
            <a:ext cx="3429479" cy="2572109"/>
          </a:xfrm>
          <a:prstGeom prst="rect">
            <a:avLst/>
          </a:prstGeom>
        </p:spPr>
      </p:pic>
      <p:pic>
        <p:nvPicPr>
          <p:cNvPr id="13" name="NCTAM2012-AESOP_omn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7259" y="4068673"/>
            <a:ext cx="3429479" cy="2572109"/>
          </a:xfrm>
          <a:prstGeom prst="rect">
            <a:avLst/>
          </a:prstGeom>
        </p:spPr>
      </p:pic>
      <p:pic>
        <p:nvPicPr>
          <p:cNvPr id="3" name="NCTAM2012-AESOP_car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818" y="1236979"/>
            <a:ext cx="3429479" cy="25721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 </a:t>
            </a:r>
            <a:r>
              <a:rPr lang="en-US" dirty="0" smtClean="0"/>
              <a:t>– Influence of </a:t>
            </a:r>
            <a:r>
              <a:rPr lang="en-US" i="1" dirty="0" smtClean="0"/>
              <a:t>directions</a:t>
            </a:r>
            <a:endParaRPr lang="en-US" i="1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19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52501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Omni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29060" y="3285869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Cartesian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47762" y="3300217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+ diagonals</a:t>
            </a:r>
            <a:endParaRPr lang="en-US" sz="2800" dirty="0">
              <a:solidFill>
                <a:srgbClr val="EA6C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drive a car</a:t>
            </a:r>
          </a:p>
          <a:p>
            <a:pPr lvl="1"/>
            <a:r>
              <a:rPr lang="en-US" dirty="0" smtClean="0"/>
              <a:t>On a sinuous road</a:t>
            </a:r>
          </a:p>
          <a:p>
            <a:pPr lvl="1"/>
            <a:r>
              <a:rPr lang="en-US" dirty="0" smtClean="0"/>
              <a:t>Backwards</a:t>
            </a:r>
          </a:p>
          <a:p>
            <a:pPr lvl="1"/>
            <a:r>
              <a:rPr lang="en-US" dirty="0" smtClean="0"/>
              <a:t>Looking only in a side mirror</a:t>
            </a:r>
          </a:p>
          <a:p>
            <a:pPr lvl="1"/>
            <a:r>
              <a:rPr lang="en-US" dirty="0" smtClean="0"/>
              <a:t>With you passenger moving the mirror now and then</a:t>
            </a:r>
          </a:p>
          <a:p>
            <a:pPr lvl="1"/>
            <a:r>
              <a:rPr lang="en-US" dirty="0"/>
              <a:t>With one hand only on the steering wheel</a:t>
            </a:r>
          </a:p>
          <a:p>
            <a:pPr lvl="1"/>
            <a:r>
              <a:rPr lang="en-US" dirty="0" smtClean="0"/>
              <a:t>With a non constant steering ratio</a:t>
            </a:r>
          </a:p>
          <a:p>
            <a:pPr lvl="1"/>
            <a:r>
              <a:rPr lang="en-US" dirty="0" smtClean="0"/>
              <a:t>The other hand holding a cup full of boiling hot coffee</a:t>
            </a:r>
          </a:p>
          <a:p>
            <a:pPr lvl="1"/>
            <a:r>
              <a:rPr lang="en-US" dirty="0" smtClean="0"/>
              <a:t>And with one eye shut</a:t>
            </a:r>
          </a:p>
          <a:p>
            <a:r>
              <a:rPr lang="en-US" dirty="0" smtClean="0"/>
              <a:t>Guess what? </a:t>
            </a:r>
          </a:p>
          <a:p>
            <a:pPr marL="666750" lvl="2" indent="0">
              <a:buNone/>
            </a:pPr>
            <a:endParaRPr lang="en-US" dirty="0" smtClean="0">
              <a:solidFill>
                <a:srgbClr val="EA6C38"/>
              </a:solidFill>
            </a:endParaRPr>
          </a:p>
          <a:p>
            <a:pPr marL="0" lvl="2" indent="0" algn="ctr">
              <a:buNone/>
            </a:pPr>
            <a:r>
              <a:rPr lang="en-US" sz="2400" dirty="0" smtClean="0">
                <a:solidFill>
                  <a:srgbClr val="EA6C38"/>
                </a:solidFill>
              </a:rPr>
              <a:t>You’re performing </a:t>
            </a:r>
            <a:r>
              <a:rPr lang="en-US" sz="2400" b="1" dirty="0" smtClean="0">
                <a:solidFill>
                  <a:srgbClr val="EA6C38"/>
                </a:solidFill>
              </a:rPr>
              <a:t>laparoscopic surgery!</a:t>
            </a:r>
            <a:endParaRPr lang="en-US" sz="2400" b="1" dirty="0">
              <a:solidFill>
                <a:srgbClr val="EA6C38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Imagine…</a:t>
            </a:r>
            <a:endParaRPr lang="fr-BE" b="1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2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methodology </a:t>
            </a:r>
            <a:r>
              <a:rPr lang="en-US" b="0" dirty="0" smtClean="0"/>
              <a:t>for experimental assessment of </a:t>
            </a:r>
            <a:r>
              <a:rPr lang="en-US" dirty="0" smtClean="0"/>
              <a:t>motion performance of laparoscope positioners</a:t>
            </a:r>
          </a:p>
          <a:p>
            <a:r>
              <a:rPr lang="en-US" dirty="0" smtClean="0"/>
              <a:t>Kinematics </a:t>
            </a:r>
            <a:r>
              <a:rPr lang="en-US" b="0" dirty="0" smtClean="0"/>
              <a:t>and number of </a:t>
            </a:r>
            <a:r>
              <a:rPr lang="en-US" dirty="0" smtClean="0"/>
              <a:t>controllable directions </a:t>
            </a:r>
            <a:r>
              <a:rPr lang="en-US" b="0" dirty="0" smtClean="0"/>
              <a:t>have</a:t>
            </a:r>
            <a:r>
              <a:rPr lang="en-US" dirty="0" smtClean="0"/>
              <a:t> significant influence </a:t>
            </a:r>
            <a:r>
              <a:rPr lang="en-US" b="0" dirty="0" smtClean="0"/>
              <a:t>on motion duration (and intuitiveness)</a:t>
            </a:r>
          </a:p>
          <a:p>
            <a:r>
              <a:rPr lang="en-US" dirty="0" smtClean="0"/>
              <a:t>AESOP kinematics is optimal </a:t>
            </a:r>
            <a:r>
              <a:rPr lang="en-US" b="0" dirty="0" smtClean="0"/>
              <a:t>but </a:t>
            </a:r>
            <a:r>
              <a:rPr lang="en-US" dirty="0" smtClean="0"/>
              <a:t>EVOLAP offers a good balance </a:t>
            </a:r>
            <a:r>
              <a:rPr lang="en-US" b="0" dirty="0" smtClean="0"/>
              <a:t>between performance and complexity</a:t>
            </a:r>
          </a:p>
          <a:p>
            <a:r>
              <a:rPr lang="en-US" b="0" dirty="0" smtClean="0"/>
              <a:t>Cartesian directions are </a:t>
            </a:r>
            <a:r>
              <a:rPr lang="en-US" dirty="0" smtClean="0"/>
              <a:t>not sufficient</a:t>
            </a:r>
          </a:p>
          <a:p>
            <a:r>
              <a:rPr lang="en-US" dirty="0" smtClean="0"/>
              <a:t>Adding diagonals </a:t>
            </a:r>
            <a:r>
              <a:rPr lang="en-US" b="0" dirty="0" smtClean="0"/>
              <a:t>can be done easily with most modalities and </a:t>
            </a:r>
            <a:r>
              <a:rPr lang="en-US" dirty="0" smtClean="0"/>
              <a:t>improve performance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20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What’s next?</a:t>
            </a:r>
            <a:endParaRPr lang="en-US" b="1" dirty="0"/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 should be confirmed with surgeons </a:t>
            </a:r>
            <a:r>
              <a:rPr lang="en-US" b="0" dirty="0" smtClean="0"/>
              <a:t>(including usability assessment)</a:t>
            </a:r>
          </a:p>
          <a:p>
            <a:r>
              <a:rPr lang="en-US" dirty="0" smtClean="0"/>
              <a:t>Influence of angular speed should be assessed</a:t>
            </a:r>
            <a:endParaRPr lang="en-US" dirty="0"/>
          </a:p>
          <a:p>
            <a:pPr lvl="1"/>
            <a:r>
              <a:rPr lang="en-US" dirty="0" smtClean="0"/>
              <a:t>Possible plateau: too high speed might reduce accuracy</a:t>
            </a:r>
          </a:p>
          <a:p>
            <a:pPr lvl="1"/>
            <a:r>
              <a:rPr lang="en-US" dirty="0" smtClean="0"/>
              <a:t>Constant angular velocity does not lead to a constant image velocity!</a:t>
            </a:r>
          </a:p>
          <a:p>
            <a:r>
              <a:rPr lang="en-US" dirty="0" smtClean="0"/>
              <a:t>Influence of kinematics on complex surgical tasks</a:t>
            </a:r>
          </a:p>
          <a:p>
            <a:pPr lvl="1"/>
            <a:r>
              <a:rPr lang="en-US" dirty="0" smtClean="0"/>
              <a:t>Self-rotation of the laparoscope changes the image orientation with respect to organs and instruments</a:t>
            </a:r>
          </a:p>
          <a:p>
            <a:pPr lvl="1"/>
            <a:r>
              <a:rPr lang="en-US" dirty="0" smtClean="0"/>
              <a:t>Could increase the difficulty to perform challenging gestures</a:t>
            </a:r>
          </a:p>
          <a:p>
            <a:r>
              <a:rPr lang="en-US" dirty="0" smtClean="0"/>
              <a:t>Reach the market…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>
                <a:solidFill>
                  <a:srgbClr val="3C393B"/>
                </a:solidFill>
                <a:latin typeface="Arial" charset="0"/>
              </a:rPr>
              <a:t>2</a:t>
            </a: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1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599440" y="1339215"/>
            <a:ext cx="792607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100" dirty="0">
                <a:solidFill>
                  <a:srgbClr val="3C393B"/>
                </a:solidFill>
              </a:rPr>
              <a:t>Experimental comparison of kinematics and control </a:t>
            </a:r>
            <a:r>
              <a:rPr lang="en-US" sz="2100" dirty="0" smtClean="0">
                <a:solidFill>
                  <a:srgbClr val="3C393B"/>
                </a:solidFill>
              </a:rPr>
              <a:t>interfaces for </a:t>
            </a:r>
            <a:r>
              <a:rPr lang="en-US" sz="2100" dirty="0">
                <a:solidFill>
                  <a:srgbClr val="3C393B"/>
                </a:solidFill>
              </a:rPr>
              <a:t>laparoscope positioners</a:t>
            </a: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1600" b="1" dirty="0" smtClean="0">
                <a:solidFill>
                  <a:srgbClr val="3C393B"/>
                </a:solidFill>
              </a:rPr>
              <a:t>Benoît Herman</a:t>
            </a:r>
            <a:r>
              <a:rPr lang="en-GB" sz="1600" b="1" baseline="30000" dirty="0" smtClean="0">
                <a:solidFill>
                  <a:srgbClr val="3C393B"/>
                </a:solidFill>
              </a:rPr>
              <a:t>1,2</a:t>
            </a:r>
            <a:r>
              <a:rPr lang="en-GB" sz="1600" dirty="0" smtClean="0">
                <a:solidFill>
                  <a:srgbClr val="3C393B"/>
                </a:solidFill>
              </a:rPr>
              <a:t>, Alba </a:t>
            </a:r>
            <a:r>
              <a:rPr lang="en-GB" sz="1600" dirty="0" err="1" smtClean="0">
                <a:solidFill>
                  <a:srgbClr val="3C393B"/>
                </a:solidFill>
              </a:rPr>
              <a:t>Olías</a:t>
            </a:r>
            <a:r>
              <a:rPr lang="en-GB" sz="1600" dirty="0" smtClean="0">
                <a:solidFill>
                  <a:srgbClr val="3C393B"/>
                </a:solidFill>
              </a:rPr>
              <a:t> López</a:t>
            </a:r>
            <a:r>
              <a:rPr lang="en-GB" sz="1600" baseline="30000" dirty="0" smtClean="0">
                <a:solidFill>
                  <a:srgbClr val="3C393B"/>
                </a:solidFill>
              </a:rPr>
              <a:t>1,3</a:t>
            </a:r>
            <a:r>
              <a:rPr lang="en-GB" sz="1600" dirty="0" smtClean="0">
                <a:solidFill>
                  <a:srgbClr val="3C393B"/>
                </a:solidFill>
              </a:rPr>
              <a:t>, Catherine Rasse</a:t>
            </a:r>
            <a:r>
              <a:rPr lang="en-GB" sz="1600" baseline="30000" dirty="0">
                <a:solidFill>
                  <a:srgbClr val="3C393B"/>
                </a:solidFill>
              </a:rPr>
              <a:t>4</a:t>
            </a:r>
            <a:r>
              <a:rPr lang="en-GB" sz="1600" dirty="0" smtClean="0">
                <a:solidFill>
                  <a:srgbClr val="3C393B"/>
                </a:solidFill>
              </a:rPr>
              <a:t>, Benoît Raucent</a:t>
            </a:r>
            <a:r>
              <a:rPr lang="en-GB" sz="1600" baseline="30000" dirty="0">
                <a:solidFill>
                  <a:srgbClr val="3C393B"/>
                </a:solidFill>
              </a:rPr>
              <a:t>1</a:t>
            </a:r>
            <a:r>
              <a:rPr lang="en-GB" sz="1600" dirty="0" smtClean="0">
                <a:solidFill>
                  <a:srgbClr val="3C393B"/>
                </a:solidFill>
              </a:rPr>
              <a:t/>
            </a:r>
            <a:br>
              <a:rPr lang="en-GB" sz="1600" dirty="0" smtClean="0">
                <a:solidFill>
                  <a:srgbClr val="3C393B"/>
                </a:solidFill>
              </a:rPr>
            </a:br>
            <a:r>
              <a:rPr lang="en-GB" sz="2400" dirty="0" smtClean="0">
                <a:solidFill>
                  <a:srgbClr val="3C393B"/>
                </a:solidFill>
              </a:rPr>
              <a:t/>
            </a:r>
            <a:br>
              <a:rPr lang="en-GB" sz="2400" dirty="0" smtClean="0">
                <a:solidFill>
                  <a:srgbClr val="3C393B"/>
                </a:solidFill>
              </a:rPr>
            </a:br>
            <a:r>
              <a:rPr lang="en-GB" sz="1200" baseline="30000" dirty="0">
                <a:solidFill>
                  <a:srgbClr val="3C393B"/>
                </a:solidFill>
              </a:rPr>
              <a:t>1</a:t>
            </a:r>
            <a:r>
              <a:rPr lang="en-GB" sz="1200" dirty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Université</a:t>
            </a:r>
            <a:r>
              <a:rPr lang="en-GB" sz="1200" dirty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catholique</a:t>
            </a:r>
            <a:r>
              <a:rPr lang="en-GB" sz="1200" dirty="0">
                <a:solidFill>
                  <a:srgbClr val="3C393B"/>
                </a:solidFill>
              </a:rPr>
              <a:t> de Louvain, </a:t>
            </a:r>
            <a:r>
              <a:rPr lang="en-GB" sz="1200" dirty="0" err="1" smtClean="0">
                <a:solidFill>
                  <a:srgbClr val="3C393B"/>
                </a:solidFill>
              </a:rPr>
              <a:t>Center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>
                <a:solidFill>
                  <a:srgbClr val="3C393B"/>
                </a:solidFill>
              </a:rPr>
              <a:t>for Research in </a:t>
            </a:r>
            <a:r>
              <a:rPr lang="en-GB" sz="1200" dirty="0" smtClean="0">
                <a:solidFill>
                  <a:srgbClr val="3C393B"/>
                </a:solidFill>
              </a:rPr>
              <a:t>Mechatronics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>
                <a:solidFill>
                  <a:srgbClr val="3C393B"/>
                </a:solidFill>
              </a:rPr>
              <a:t>2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fr-BE" sz="1200" dirty="0" smtClean="0">
                <a:solidFill>
                  <a:srgbClr val="3C393B"/>
                </a:solidFill>
              </a:rPr>
              <a:t>Fonds </a:t>
            </a:r>
            <a:r>
              <a:rPr lang="fr-BE" sz="1200" dirty="0">
                <a:solidFill>
                  <a:srgbClr val="3C393B"/>
                </a:solidFill>
              </a:rPr>
              <a:t>de la Recherche Scientifique – FNRS</a:t>
            </a:r>
            <a:endParaRPr lang="en-GB" sz="1200" dirty="0" smtClean="0">
              <a:solidFill>
                <a:srgbClr val="3C393B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 smtClean="0">
                <a:solidFill>
                  <a:srgbClr val="3C393B"/>
                </a:solidFill>
              </a:rPr>
              <a:t>3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s-ES" sz="1200" dirty="0" smtClean="0">
                <a:solidFill>
                  <a:srgbClr val="3C393B"/>
                </a:solidFill>
              </a:rPr>
              <a:t>Universidad Politécnica de Madrid</a:t>
            </a:r>
            <a:r>
              <a:rPr lang="es-ES" sz="1200" dirty="0">
                <a:solidFill>
                  <a:srgbClr val="3C393B"/>
                </a:solidFill>
              </a:rPr>
              <a:t>, Escuela </a:t>
            </a:r>
            <a:r>
              <a:rPr lang="es-ES" sz="1200" dirty="0" smtClean="0">
                <a:solidFill>
                  <a:srgbClr val="3C393B"/>
                </a:solidFill>
              </a:rPr>
              <a:t>Técnica </a:t>
            </a:r>
            <a:r>
              <a:rPr lang="es-ES" sz="1200" dirty="0">
                <a:solidFill>
                  <a:srgbClr val="3C393B"/>
                </a:solidFill>
              </a:rPr>
              <a:t>Superior de Ingenieros Industriales</a:t>
            </a:r>
            <a:endParaRPr lang="en-GB" sz="1200" dirty="0" smtClean="0">
              <a:solidFill>
                <a:srgbClr val="3C393B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200" baseline="30000" dirty="0" smtClean="0">
                <a:solidFill>
                  <a:srgbClr val="3C393B"/>
                </a:solidFill>
              </a:rPr>
              <a:t>4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 err="1" smtClean="0">
                <a:solidFill>
                  <a:srgbClr val="3C393B"/>
                </a:solidFill>
              </a:rPr>
              <a:t>Université</a:t>
            </a:r>
            <a:r>
              <a:rPr lang="en-GB" sz="1200" dirty="0" smtClean="0">
                <a:solidFill>
                  <a:srgbClr val="3C393B"/>
                </a:solidFill>
              </a:rPr>
              <a:t> </a:t>
            </a:r>
            <a:r>
              <a:rPr lang="en-GB" sz="1200" dirty="0" err="1">
                <a:solidFill>
                  <a:srgbClr val="3C393B"/>
                </a:solidFill>
              </a:rPr>
              <a:t>catholique</a:t>
            </a:r>
            <a:r>
              <a:rPr lang="en-GB" sz="1200" dirty="0">
                <a:solidFill>
                  <a:srgbClr val="3C393B"/>
                </a:solidFill>
              </a:rPr>
              <a:t> de Louvain, Institute for Multidisciplinary Research in </a:t>
            </a:r>
            <a:r>
              <a:rPr lang="en-GB" sz="1200" dirty="0" smtClean="0">
                <a:solidFill>
                  <a:srgbClr val="3C393B"/>
                </a:solidFill>
              </a:rPr>
              <a:t/>
            </a:r>
            <a:br>
              <a:rPr lang="en-GB" sz="1200" dirty="0" smtClean="0">
                <a:solidFill>
                  <a:srgbClr val="3C393B"/>
                </a:solidFill>
              </a:rPr>
            </a:br>
            <a:r>
              <a:rPr lang="en-GB" sz="1200" dirty="0" smtClean="0">
                <a:solidFill>
                  <a:srgbClr val="3C393B"/>
                </a:solidFill>
              </a:rPr>
              <a:t>Quantitative </a:t>
            </a:r>
            <a:r>
              <a:rPr lang="en-GB" sz="1200" dirty="0">
                <a:solidFill>
                  <a:srgbClr val="3C393B"/>
                </a:solidFill>
              </a:rPr>
              <a:t>Modelling and </a:t>
            </a:r>
            <a:r>
              <a:rPr lang="en-GB" sz="1200" dirty="0" smtClean="0">
                <a:solidFill>
                  <a:srgbClr val="3C393B"/>
                </a:solidFill>
              </a:rPr>
              <a:t>Analysis</a:t>
            </a:r>
            <a:endParaRPr lang="en-GB" sz="1200" dirty="0">
              <a:solidFill>
                <a:srgbClr val="3C393B"/>
              </a:solidFill>
            </a:endParaRPr>
          </a:p>
        </p:txBody>
      </p:sp>
      <p:sp>
        <p:nvSpPr>
          <p:cNvPr id="220170" name="Text Box 10"/>
          <p:cNvSpPr txBox="1">
            <a:spLocks noChangeArrowheads="1"/>
          </p:cNvSpPr>
          <p:nvPr/>
        </p:nvSpPr>
        <p:spPr bwMode="auto">
          <a:xfrm>
            <a:off x="295275" y="6303645"/>
            <a:ext cx="8534400" cy="22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097" tIns="28048" rIns="56097" bIns="28048">
            <a:spAutoFit/>
          </a:bodyPr>
          <a:lstStyle>
            <a:lvl1pPr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marL="2809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marL="5603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841375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marL="1122363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marL="15795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0367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24939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29511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200" b="1" dirty="0" smtClean="0">
                <a:solidFill>
                  <a:srgbClr val="3C393B"/>
                </a:solidFill>
                <a:latin typeface="Verdana" pitchFamily="34" charset="0"/>
              </a:rPr>
              <a:t>NCTAM2012 </a:t>
            </a:r>
            <a:r>
              <a:rPr lang="en-US" sz="1200" dirty="0" smtClean="0">
                <a:solidFill>
                  <a:srgbClr val="3C393B"/>
                </a:solidFill>
                <a:latin typeface="Verdana" pitchFamily="34" charset="0"/>
              </a:rPr>
              <a:t>– RMA, Brussels </a:t>
            </a:r>
            <a:r>
              <a:rPr lang="en-US" sz="1200" dirty="0">
                <a:solidFill>
                  <a:srgbClr val="3C393B"/>
                </a:solidFill>
                <a:latin typeface="Verdana" pitchFamily="34" charset="0"/>
              </a:rPr>
              <a:t>− </a:t>
            </a:r>
            <a:r>
              <a:rPr lang="en-US" sz="1200" dirty="0" smtClean="0">
                <a:solidFill>
                  <a:srgbClr val="3C393B"/>
                </a:solidFill>
                <a:latin typeface="Verdana" pitchFamily="34" charset="0"/>
              </a:rPr>
              <a:t>10.05.2012</a:t>
            </a:r>
            <a:endParaRPr lang="en-US" sz="1200" dirty="0">
              <a:solidFill>
                <a:srgbClr val="3C393B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Laparoscopic surgery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66838"/>
            <a:ext cx="8205788" cy="5276850"/>
          </a:xfrm>
        </p:spPr>
        <p:txBody>
          <a:bodyPr/>
          <a:lstStyle/>
          <a:p>
            <a:r>
              <a:rPr lang="en-US" dirty="0"/>
              <a:t>Minimally invasive</a:t>
            </a:r>
            <a:r>
              <a:rPr lang="en-US" b="0" dirty="0"/>
              <a:t> technique</a:t>
            </a:r>
          </a:p>
          <a:p>
            <a:pPr lvl="1"/>
            <a:r>
              <a:rPr lang="en-US" b="1" dirty="0"/>
              <a:t>Abdominal</a:t>
            </a:r>
            <a:r>
              <a:rPr lang="en-US" dirty="0"/>
              <a:t> </a:t>
            </a:r>
            <a:r>
              <a:rPr lang="en-US" b="1" dirty="0"/>
              <a:t>cavity</a:t>
            </a:r>
            <a:r>
              <a:rPr lang="en-US" dirty="0"/>
              <a:t> explored with a rigid endoscope</a:t>
            </a:r>
          </a:p>
          <a:p>
            <a:pPr lvl="1"/>
            <a:r>
              <a:rPr lang="en-US" dirty="0"/>
              <a:t>Proven</a:t>
            </a:r>
            <a:r>
              <a:rPr lang="en-US" b="1" dirty="0"/>
              <a:t> benefits for patients: </a:t>
            </a:r>
            <a:r>
              <a:rPr lang="en-US" i="1" dirty="0"/>
              <a:t>e.g.</a:t>
            </a:r>
            <a:r>
              <a:rPr lang="en-US" dirty="0"/>
              <a:t> size of scars, traumatism and pain</a:t>
            </a:r>
          </a:p>
          <a:p>
            <a:pPr lvl="1"/>
            <a:r>
              <a:rPr lang="en-US" dirty="0"/>
              <a:t>More </a:t>
            </a:r>
            <a:r>
              <a:rPr lang="en-US" b="1" dirty="0"/>
              <a:t>challenging for surgeons: </a:t>
            </a:r>
            <a:r>
              <a:rPr lang="en-US" i="1" dirty="0"/>
              <a:t>e.g.</a:t>
            </a:r>
            <a:r>
              <a:rPr lang="en-US" dirty="0"/>
              <a:t> complex gestures, fatigue, stress</a:t>
            </a:r>
          </a:p>
          <a:p>
            <a:r>
              <a:rPr lang="en-US" dirty="0">
                <a:sym typeface="Wingdings" pitchFamily="2" charset="2"/>
              </a:rPr>
              <a:t>Manual camera handling</a:t>
            </a:r>
            <a:r>
              <a:rPr lang="en-US" b="0" dirty="0">
                <a:sym typeface="Wingdings" pitchFamily="2" charset="2"/>
              </a:rPr>
              <a:t> by assistant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b="1" dirty="0">
                <a:sym typeface="Wingdings" pitchFamily="2" charset="2"/>
              </a:rPr>
              <a:t>Lack of coordination</a:t>
            </a:r>
            <a:r>
              <a:rPr lang="en-US" dirty="0">
                <a:sym typeface="Wingdings" pitchFamily="2" charset="2"/>
              </a:rPr>
              <a:t>, wrong motions</a:t>
            </a:r>
          </a:p>
          <a:p>
            <a:pPr lvl="1"/>
            <a:r>
              <a:rPr lang="en-US" dirty="0">
                <a:sym typeface="Wingdings" pitchFamily="2" charset="2"/>
              </a:rPr>
              <a:t>Image </a:t>
            </a:r>
            <a:r>
              <a:rPr lang="en-US" b="1" dirty="0">
                <a:sym typeface="Wingdings" pitchFamily="2" charset="2"/>
              </a:rPr>
              <a:t>instability</a:t>
            </a:r>
            <a:r>
              <a:rPr lang="en-US" dirty="0">
                <a:sym typeface="Wingdings" pitchFamily="2" charset="2"/>
              </a:rPr>
              <a:t>, tremors</a:t>
            </a:r>
          </a:p>
          <a:p>
            <a:pPr lvl="1"/>
            <a:r>
              <a:rPr lang="en-US" dirty="0">
                <a:sym typeface="Wingdings" pitchFamily="2" charset="2"/>
              </a:rPr>
              <a:t>“</a:t>
            </a:r>
            <a:r>
              <a:rPr lang="en-US" b="1" dirty="0">
                <a:sym typeface="Wingdings" pitchFamily="2" charset="2"/>
              </a:rPr>
              <a:t>Third hand</a:t>
            </a:r>
            <a:r>
              <a:rPr lang="en-US" dirty="0">
                <a:sym typeface="Wingdings" pitchFamily="2" charset="2"/>
              </a:rPr>
              <a:t>” </a:t>
            </a:r>
            <a:r>
              <a:rPr lang="en-US" dirty="0" smtClean="0">
                <a:sym typeface="Wingdings" pitchFamily="2" charset="2"/>
              </a:rPr>
              <a:t>required</a:t>
            </a:r>
          </a:p>
          <a:p>
            <a:r>
              <a:rPr lang="en-US" dirty="0" smtClean="0">
                <a:sym typeface="Wingdings" pitchFamily="2" charset="2"/>
              </a:rPr>
              <a:t>Passive instrument holders: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not suitable</a:t>
            </a:r>
          </a:p>
          <a:p>
            <a:pPr lvl="2">
              <a:buClrTx/>
            </a:pPr>
            <a:endParaRPr lang="en-US" sz="1100" b="1" dirty="0" smtClean="0">
              <a:solidFill>
                <a:srgbClr val="EA6C38"/>
              </a:solidFill>
              <a:sym typeface="Wingdings" pitchFamily="2" charset="2"/>
            </a:endParaRPr>
          </a:p>
          <a:p>
            <a:pPr lvl="2">
              <a:buClrTx/>
            </a:pPr>
            <a:r>
              <a:rPr lang="en-US" sz="2000" b="1" dirty="0" smtClean="0">
                <a:solidFill>
                  <a:srgbClr val="EA6C38"/>
                </a:solidFill>
                <a:sym typeface="Wingdings" pitchFamily="2" charset="2"/>
              </a:rPr>
              <a:t>Need for robotic </a:t>
            </a:r>
            <a:br>
              <a:rPr lang="en-US" sz="2000" b="1" dirty="0" smtClean="0">
                <a:solidFill>
                  <a:srgbClr val="EA6C38"/>
                </a:solidFill>
                <a:sym typeface="Wingdings" pitchFamily="2" charset="2"/>
              </a:rPr>
            </a:br>
            <a:r>
              <a:rPr lang="en-US" sz="2000" b="1" dirty="0" smtClean="0">
                <a:solidFill>
                  <a:srgbClr val="EA6C38"/>
                </a:solidFill>
                <a:sym typeface="Wingdings" pitchFamily="2" charset="2"/>
              </a:rPr>
              <a:t>assistance</a:t>
            </a:r>
            <a:endParaRPr lang="en-US" b="1" dirty="0" smtClean="0">
              <a:solidFill>
                <a:srgbClr val="EA6C38"/>
              </a:solidFill>
              <a:sym typeface="Wingdings" pitchFamily="2" charset="2"/>
            </a:endParaRPr>
          </a:p>
        </p:txBody>
      </p:sp>
      <p:pic>
        <p:nvPicPr>
          <p:cNvPr id="574468" name="Picture 4" descr="laparo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786188"/>
            <a:ext cx="337661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3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</a:t>
            </a:r>
            <a:r>
              <a:rPr lang="en-US" b="1" dirty="0" smtClean="0"/>
              <a:t>robots</a:t>
            </a:r>
            <a:endParaRPr lang="en-US" b="1" dirty="0"/>
          </a:p>
        </p:txBody>
      </p:sp>
      <p:pic>
        <p:nvPicPr>
          <p:cNvPr id="9" name="Picture 4" descr="AESOP_OR2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" y="1137131"/>
            <a:ext cx="1727517" cy="230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pMan_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74" y="3505026"/>
            <a:ext cx="1597089" cy="263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ndoAssist_OR2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6" y="1137131"/>
            <a:ext cx="20224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FreeH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1217613"/>
            <a:ext cx="28733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78462f86-a-43870344-s-sites.googlegroups.com/a/vesaliusrobot.com/www/vesalius-camera-holder/VCH_3D.jpg?attachauth=ANoY7cotX8NjFXSpa8uxoD77toXI_iL43ZyVgDo-Kbk9Xmc4RHErIxmzsz2gDgAf8dXub_nzlqCZjPZmym8eC2l4w3JRWb3gcQ2HeibAvuv6INgxXtsfIzB0QC2ok2JccGB5ozVLkr0UX2rQAkmPzW0-ZgM-NV-ASCXWic20ZkEUoCssBzNLyC8A_-9RLLuF-8zrhSFMzj9wO1Nwqke1jNn6BREV8VthIt5ocGm-J9ihU1iETINvvs8%3D&amp;attredirects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58" y="4115031"/>
            <a:ext cx="1968182" cy="21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Documents\Recherche\Articles\Robots médicaux\Robots - systèmes existants\TIMC Grenoble\gallery-pyeloureteraljunc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9467" r="30275" b="26569"/>
          <a:stretch>
            <a:fillRect/>
          </a:stretch>
        </p:blipFill>
        <p:spPr bwMode="auto">
          <a:xfrm>
            <a:off x="3952875" y="3706813"/>
            <a:ext cx="25384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78985" y="3418523"/>
            <a:ext cx="2168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3C393B"/>
                </a:solidFill>
              </a:rPr>
              <a:t>AESOP </a:t>
            </a:r>
            <a:r>
              <a:rPr lang="en-US" dirty="0" smtClean="0">
                <a:solidFill>
                  <a:srgbClr val="3C393B"/>
                </a:solidFill>
              </a:rPr>
              <a:t>(Computer Motion)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955605" y="2981806"/>
            <a:ext cx="2510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3C393B"/>
                </a:solidFill>
              </a:rPr>
              <a:t>EndoAssist</a:t>
            </a:r>
            <a:r>
              <a:rPr lang="en-US" b="1" dirty="0" smtClean="0">
                <a:solidFill>
                  <a:srgbClr val="3C393B"/>
                </a:solidFill>
              </a:rPr>
              <a:t> </a:t>
            </a:r>
            <a:r>
              <a:rPr lang="en-US" dirty="0" smtClean="0">
                <a:solidFill>
                  <a:srgbClr val="3C393B"/>
                </a:solidFill>
              </a:rPr>
              <a:t>(Armstrong Healthcare)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094887" y="3042449"/>
            <a:ext cx="25104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3C393B"/>
                </a:solidFill>
              </a:rPr>
              <a:t>FreeHand </a:t>
            </a:r>
            <a:r>
              <a:rPr lang="en-US" dirty="0" smtClean="0">
                <a:solidFill>
                  <a:srgbClr val="3C393B"/>
                </a:solidFill>
              </a:rPr>
              <a:t>(</a:t>
            </a:r>
            <a:r>
              <a:rPr lang="en-US" dirty="0" err="1" smtClean="0">
                <a:solidFill>
                  <a:srgbClr val="3C393B"/>
                </a:solidFill>
              </a:rPr>
              <a:t>Prosurgics</a:t>
            </a:r>
            <a:r>
              <a:rPr lang="en-US" dirty="0" smtClean="0">
                <a:solidFill>
                  <a:srgbClr val="3C393B"/>
                </a:solidFill>
              </a:rPr>
              <a:t>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966843" y="5548313"/>
            <a:ext cx="25104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3C393B"/>
                </a:solidFill>
              </a:rPr>
              <a:t>ViKY</a:t>
            </a:r>
            <a:r>
              <a:rPr lang="en-US" b="1" dirty="0" smtClean="0">
                <a:solidFill>
                  <a:srgbClr val="3C393B"/>
                </a:solidFill>
              </a:rPr>
              <a:t> </a:t>
            </a:r>
            <a:r>
              <a:rPr lang="en-US" dirty="0" smtClean="0">
                <a:solidFill>
                  <a:srgbClr val="3C393B"/>
                </a:solidFill>
              </a:rPr>
              <a:t>(</a:t>
            </a:r>
            <a:r>
              <a:rPr lang="en-US" dirty="0" err="1" smtClean="0">
                <a:solidFill>
                  <a:srgbClr val="3C393B"/>
                </a:solidFill>
              </a:rPr>
              <a:t>Endocontrol</a:t>
            </a:r>
            <a:r>
              <a:rPr lang="en-US" dirty="0" smtClean="0">
                <a:solidFill>
                  <a:srgbClr val="3C393B"/>
                </a:solidFill>
              </a:rPr>
              <a:t>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551580" y="6142181"/>
            <a:ext cx="25104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3C393B"/>
                </a:solidFill>
              </a:rPr>
              <a:t>LapMan</a:t>
            </a:r>
            <a:r>
              <a:rPr lang="en-US" b="1" dirty="0" smtClean="0">
                <a:solidFill>
                  <a:srgbClr val="3C393B"/>
                </a:solidFill>
              </a:rPr>
              <a:t> </a:t>
            </a:r>
            <a:r>
              <a:rPr lang="en-US" dirty="0" smtClean="0">
                <a:solidFill>
                  <a:srgbClr val="3C393B"/>
                </a:solidFill>
              </a:rPr>
              <a:t>(</a:t>
            </a:r>
            <a:r>
              <a:rPr lang="en-US" dirty="0" err="1" smtClean="0">
                <a:solidFill>
                  <a:srgbClr val="3C393B"/>
                </a:solidFill>
              </a:rPr>
              <a:t>Medsys</a:t>
            </a:r>
            <a:r>
              <a:rPr lang="en-US" dirty="0" smtClean="0">
                <a:solidFill>
                  <a:srgbClr val="3C393B"/>
                </a:solidFill>
              </a:rPr>
              <a:t>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2511" y="6296069"/>
            <a:ext cx="25104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3C393B"/>
                </a:solidFill>
              </a:rPr>
              <a:t>Vesalius </a:t>
            </a:r>
            <a:r>
              <a:rPr lang="en-US" dirty="0" smtClean="0">
                <a:solidFill>
                  <a:srgbClr val="3C393B"/>
                </a:solidFill>
              </a:rPr>
              <a:t>(</a:t>
            </a:r>
            <a:r>
              <a:rPr lang="en-US" dirty="0" err="1" smtClean="0">
                <a:solidFill>
                  <a:srgbClr val="3C393B"/>
                </a:solidFill>
              </a:rPr>
              <a:t>KULeuven</a:t>
            </a:r>
            <a:r>
              <a:rPr lang="en-US" dirty="0" smtClean="0">
                <a:solidFill>
                  <a:srgbClr val="3C393B"/>
                </a:solidFill>
              </a:rPr>
              <a:t>)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4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Performance</a:t>
            </a:r>
            <a:r>
              <a:rPr lang="en-US" dirty="0" smtClean="0"/>
              <a:t> assessment</a:t>
            </a:r>
            <a:endParaRPr lang="en-US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66724" y="1366838"/>
            <a:ext cx="8433435" cy="5335587"/>
          </a:xfrm>
        </p:spPr>
        <p:txBody>
          <a:bodyPr/>
          <a:lstStyle/>
          <a:p>
            <a:pPr marL="0" indent="0" eaLnBrk="1" hangingPunct="1"/>
            <a:r>
              <a:rPr lang="en-US" dirty="0" smtClean="0"/>
              <a:t>No standard </a:t>
            </a:r>
            <a:r>
              <a:rPr lang="en-US" b="0" dirty="0" smtClean="0"/>
              <a:t>to measure performances… </a:t>
            </a:r>
          </a:p>
          <a:p>
            <a:pPr marL="0" indent="0" eaLnBrk="1" hangingPunct="1"/>
            <a:r>
              <a:rPr lang="en-US" dirty="0" smtClean="0"/>
              <a:t>Short clinical studies</a:t>
            </a:r>
          </a:p>
          <a:p>
            <a:pPr lvl="1" eaLnBrk="1" hangingPunct="1"/>
            <a:r>
              <a:rPr lang="en-US" dirty="0" smtClean="0"/>
              <a:t>Proof of concept: most robots were introduced by this means</a:t>
            </a:r>
          </a:p>
          <a:p>
            <a:pPr lvl="2" eaLnBrk="1" hangingPunct="1"/>
            <a:r>
              <a:rPr lang="en-US" dirty="0" smtClean="0"/>
              <a:t>Image stability, less lens-organs contacts, less fatigue, assistant free…</a:t>
            </a:r>
          </a:p>
          <a:p>
            <a:pPr lvl="1" eaLnBrk="1" hangingPunct="1"/>
            <a:r>
              <a:rPr lang="en-US" dirty="0" smtClean="0"/>
              <a:t>Metric: operation duration</a:t>
            </a:r>
          </a:p>
          <a:p>
            <a:pPr lvl="2" eaLnBrk="1" hangingPunct="1"/>
            <a:r>
              <a:rPr lang="en-US" dirty="0" smtClean="0"/>
              <a:t>Not reproducible</a:t>
            </a:r>
          </a:p>
          <a:p>
            <a:pPr lvl="2" eaLnBrk="1" hangingPunct="1"/>
            <a:r>
              <a:rPr lang="en-US" dirty="0" smtClean="0"/>
              <a:t>Includes set up and break down</a:t>
            </a:r>
          </a:p>
          <a:p>
            <a:pPr marL="0" indent="0" eaLnBrk="1" hangingPunct="1"/>
            <a:r>
              <a:rPr lang="en-US" i="1" dirty="0" smtClean="0"/>
              <a:t>Ex vivo</a:t>
            </a:r>
            <a:r>
              <a:rPr lang="en-US" dirty="0" smtClean="0"/>
              <a:t> experiments </a:t>
            </a:r>
            <a:r>
              <a:rPr lang="en-US" sz="1400" b="0" dirty="0" smtClean="0"/>
              <a:t>[</a:t>
            </a:r>
            <a:r>
              <a:rPr lang="en-US" sz="1400" b="0" dirty="0" err="1" smtClean="0"/>
              <a:t>Yavuz</a:t>
            </a:r>
            <a:r>
              <a:rPr lang="en-US" sz="1400" b="0" dirty="0" smtClean="0"/>
              <a:t> 2001, </a:t>
            </a:r>
            <a:r>
              <a:rPr lang="en-US" sz="1400" b="0" dirty="0" err="1" smtClean="0"/>
              <a:t>Nebot</a:t>
            </a:r>
            <a:r>
              <a:rPr lang="en-US" sz="1400" b="0" dirty="0" smtClean="0"/>
              <a:t> 2003]</a:t>
            </a:r>
            <a:endParaRPr lang="en-US" b="0" dirty="0" smtClean="0"/>
          </a:p>
          <a:p>
            <a:pPr lvl="1" eaLnBrk="1" hangingPunct="1"/>
            <a:r>
              <a:rPr lang="en-US" dirty="0" smtClean="0"/>
              <a:t>More standardized motions</a:t>
            </a:r>
          </a:p>
          <a:p>
            <a:pPr lvl="1" eaLnBrk="1" hangingPunct="1"/>
            <a:r>
              <a:rPr lang="en-US" dirty="0" smtClean="0"/>
              <a:t>Compares whole devices </a:t>
            </a:r>
            <a:br>
              <a:rPr lang="en-US" dirty="0" smtClean="0"/>
            </a:br>
            <a:r>
              <a:rPr lang="en-US" dirty="0" smtClean="0"/>
              <a:t>(AESOP </a:t>
            </a:r>
            <a:r>
              <a:rPr lang="en-US" i="1" dirty="0" smtClean="0"/>
              <a:t>vs.</a:t>
            </a:r>
            <a:r>
              <a:rPr lang="en-US" dirty="0" smtClean="0"/>
              <a:t> </a:t>
            </a:r>
            <a:r>
              <a:rPr lang="en-US" dirty="0" err="1" smtClean="0"/>
              <a:t>EndoAssist</a:t>
            </a:r>
            <a:r>
              <a:rPr lang="en-US" dirty="0" smtClean="0"/>
              <a:t>)</a:t>
            </a:r>
          </a:p>
          <a:p>
            <a:pPr lvl="2" eaLnBrk="1" hangingPunct="1"/>
            <a:r>
              <a:rPr lang="en-US" dirty="0" smtClean="0"/>
              <a:t>What is the influence</a:t>
            </a:r>
            <a:br>
              <a:rPr lang="en-US" dirty="0" smtClean="0"/>
            </a:br>
            <a:r>
              <a:rPr lang="en-US" dirty="0" smtClean="0"/>
              <a:t>of each factor?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9" y="4849210"/>
            <a:ext cx="2517458" cy="165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77" y="4849209"/>
            <a:ext cx="1862373" cy="165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5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 of this study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6724" y="1366838"/>
            <a:ext cx="8443595" cy="5335587"/>
          </a:xfrm>
        </p:spPr>
        <p:txBody>
          <a:bodyPr/>
          <a:lstStyle/>
          <a:p>
            <a:r>
              <a:rPr lang="en-US" dirty="0" smtClean="0"/>
              <a:t>To assess the influence of two factors on motion duration (and intuitiveness)</a:t>
            </a:r>
          </a:p>
          <a:p>
            <a:pPr lvl="1"/>
            <a:r>
              <a:rPr lang="en-US" b="1" dirty="0" smtClean="0"/>
              <a:t>Kinematics</a:t>
            </a:r>
            <a:r>
              <a:rPr lang="en-US" dirty="0" smtClean="0"/>
              <a:t> (coordinate frame in which laparoscope motions are controlled)</a:t>
            </a:r>
          </a:p>
          <a:p>
            <a:pPr lvl="1"/>
            <a:r>
              <a:rPr lang="en-US" dirty="0" smtClean="0"/>
              <a:t>Number of controllable </a:t>
            </a:r>
            <a:r>
              <a:rPr lang="en-US" b="1" dirty="0" smtClean="0"/>
              <a:t>directions</a:t>
            </a:r>
            <a:endParaRPr lang="en-US" b="1" dirty="0"/>
          </a:p>
          <a:p>
            <a:r>
              <a:rPr lang="en-US" dirty="0" smtClean="0"/>
              <a:t>Through a phantom experiment</a:t>
            </a:r>
          </a:p>
          <a:p>
            <a:pPr lvl="1"/>
            <a:r>
              <a:rPr lang="en-US" dirty="0" smtClean="0"/>
              <a:t>Task designed to avoid any bias</a:t>
            </a:r>
            <a:endParaRPr lang="en-US" dirty="0"/>
          </a:p>
          <a:p>
            <a:r>
              <a:rPr lang="en-US" dirty="0" smtClean="0"/>
              <a:t>Using a single robotic platform </a:t>
            </a:r>
            <a:r>
              <a:rPr lang="en-US" b="0" dirty="0" smtClean="0"/>
              <a:t>to exclude all uncontrollable sources of variability between artifacts</a:t>
            </a:r>
          </a:p>
          <a:p>
            <a:pPr lvl="1"/>
            <a:r>
              <a:rPr lang="en-US" dirty="0" smtClean="0"/>
              <a:t>Maximum </a:t>
            </a:r>
            <a:r>
              <a:rPr lang="en-US" dirty="0"/>
              <a:t>laparoscope </a:t>
            </a:r>
            <a:r>
              <a:rPr lang="en-US" dirty="0" smtClean="0"/>
              <a:t>velocity</a:t>
            </a:r>
          </a:p>
          <a:p>
            <a:pPr lvl="1"/>
            <a:r>
              <a:rPr lang="en-US" dirty="0" smtClean="0"/>
              <a:t>Acceleration and </a:t>
            </a:r>
            <a:r>
              <a:rPr lang="en-US" dirty="0"/>
              <a:t>deceleration </a:t>
            </a:r>
            <a:r>
              <a:rPr lang="en-US" dirty="0" smtClean="0"/>
              <a:t>duration</a:t>
            </a:r>
          </a:p>
          <a:p>
            <a:pPr lvl="1"/>
            <a:r>
              <a:rPr lang="en-US" dirty="0" smtClean="0"/>
              <a:t>Reaction </a:t>
            </a:r>
            <a:r>
              <a:rPr lang="en-US" dirty="0"/>
              <a:t>time of the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tc.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>
                <a:solidFill>
                  <a:srgbClr val="3C393B"/>
                </a:solidFill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875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Kinematics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laparoscope has 4 DOF</a:t>
            </a:r>
          </a:p>
          <a:p>
            <a:pPr lvl="1"/>
            <a:r>
              <a:rPr lang="en-US" dirty="0" smtClean="0"/>
              <a:t>Translation along longitudinal axis (</a:t>
            </a:r>
            <a:r>
              <a:rPr lang="en-US" i="1" dirty="0" smtClean="0"/>
              <a:t>zoom in </a:t>
            </a:r>
            <a:r>
              <a:rPr lang="en-US" dirty="0" smtClean="0"/>
              <a:t>and </a:t>
            </a:r>
            <a:r>
              <a:rPr lang="en-US" i="1" dirty="0" smtClean="0"/>
              <a:t>out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Self-rotation</a:t>
            </a:r>
          </a:p>
          <a:p>
            <a:pPr lvl="1"/>
            <a:r>
              <a:rPr lang="en-US" dirty="0" smtClean="0"/>
              <a:t>Rotation around two axes passing through the incision (</a:t>
            </a:r>
            <a:r>
              <a:rPr lang="en-US" i="1" dirty="0" smtClean="0"/>
              <a:t>left-right</a:t>
            </a:r>
            <a:r>
              <a:rPr lang="en-US" dirty="0" smtClean="0"/>
              <a:t> and </a:t>
            </a:r>
            <a:r>
              <a:rPr lang="en-US" i="1" dirty="0" smtClean="0"/>
              <a:t>up-down</a:t>
            </a:r>
            <a:r>
              <a:rPr lang="en-US" dirty="0" smtClean="0"/>
              <a:t>: pan motions of the image in the monitor)</a:t>
            </a:r>
          </a:p>
          <a:p>
            <a:r>
              <a:rPr lang="en-US" dirty="0" smtClean="0"/>
              <a:t>Natural way to move it</a:t>
            </a:r>
          </a:p>
          <a:p>
            <a:pPr lvl="1"/>
            <a:r>
              <a:rPr lang="en-US" dirty="0" smtClean="0"/>
              <a:t>Intrinsic coordinate system: longitudinal axis + principal image directions</a:t>
            </a:r>
          </a:p>
          <a:p>
            <a:pPr lvl="1"/>
            <a:r>
              <a:rPr lang="en-US" dirty="0" smtClean="0"/>
              <a:t>Motion regulated by visual feedback on the monitor when performed by hand</a:t>
            </a:r>
          </a:p>
          <a:p>
            <a:r>
              <a:rPr lang="en-US" dirty="0" smtClean="0"/>
              <a:t>AESOP does this</a:t>
            </a:r>
          </a:p>
          <a:p>
            <a:pPr lvl="1"/>
            <a:r>
              <a:rPr lang="en-US" dirty="0" smtClean="0"/>
              <a:t>Very intuitive image motions, as expected by the surgeon</a:t>
            </a:r>
          </a:p>
          <a:p>
            <a:pPr lvl="1"/>
            <a:r>
              <a:rPr lang="en-US" dirty="0" smtClean="0"/>
              <a:t>Need for 3 actuated joints for pan motions</a:t>
            </a:r>
          </a:p>
          <a:p>
            <a:pPr lvl="1"/>
            <a:r>
              <a:rPr lang="en-US" dirty="0" smtClean="0"/>
              <a:t>Kinematic coupling between actuators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7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Kinematics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reduce complexity</a:t>
            </a:r>
          </a:p>
          <a:p>
            <a:pPr lvl="1"/>
            <a:r>
              <a:rPr lang="en-US" dirty="0" smtClean="0"/>
              <a:t>Hybrid coordinate system with one fixed and one mobile axis of revolution</a:t>
            </a:r>
          </a:p>
          <a:p>
            <a:pPr lvl="1"/>
            <a:r>
              <a:rPr lang="en-US" dirty="0" smtClean="0"/>
              <a:t>Decoupling possibility: one motor = one motion</a:t>
            </a:r>
          </a:p>
          <a:p>
            <a:pPr lvl="2"/>
            <a:r>
              <a:rPr lang="en-US" dirty="0" smtClean="0"/>
              <a:t>2 DOF require 2 motors (not 3)</a:t>
            </a:r>
          </a:p>
          <a:p>
            <a:r>
              <a:rPr lang="en-US" dirty="0" smtClean="0"/>
              <a:t>2 main families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8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3" y="3459993"/>
            <a:ext cx="3945978" cy="255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61" y="3459993"/>
            <a:ext cx="3945978" cy="251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940524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3C393B"/>
                </a:solidFill>
              </a:rPr>
              <a:t>ViKY</a:t>
            </a:r>
            <a:r>
              <a:rPr lang="en-US" dirty="0" smtClean="0">
                <a:solidFill>
                  <a:srgbClr val="3C393B"/>
                </a:solidFill>
              </a:rPr>
              <a:t>, </a:t>
            </a:r>
            <a:r>
              <a:rPr lang="en-US" dirty="0" err="1" smtClean="0">
                <a:solidFill>
                  <a:srgbClr val="3C393B"/>
                </a:solidFill>
              </a:rPr>
              <a:t>EndoAssist</a:t>
            </a:r>
            <a:r>
              <a:rPr lang="en-US" dirty="0" smtClean="0">
                <a:solidFill>
                  <a:srgbClr val="3C393B"/>
                </a:solidFill>
              </a:rPr>
              <a:t>, FreeHand, da Vinci S and Si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17" name="Text Box 6"/>
          <p:cNvSpPr txBox="1">
            <a:spLocks noChangeArrowheads="1"/>
          </p:cNvSpPr>
          <p:nvPr/>
        </p:nvSpPr>
        <p:spPr bwMode="auto">
          <a:xfrm>
            <a:off x="5464652" y="6080983"/>
            <a:ext cx="28389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3C393B"/>
                </a:solidFill>
              </a:rPr>
              <a:t>EVOLAP</a:t>
            </a:r>
            <a:r>
              <a:rPr lang="en-US" dirty="0" smtClean="0">
                <a:solidFill>
                  <a:srgbClr val="3C393B"/>
                </a:solidFill>
              </a:rPr>
              <a:t>, </a:t>
            </a:r>
            <a:r>
              <a:rPr lang="en-US" dirty="0" err="1" smtClean="0">
                <a:solidFill>
                  <a:srgbClr val="3C393B"/>
                </a:solidFill>
              </a:rPr>
              <a:t>LapMan</a:t>
            </a:r>
            <a:r>
              <a:rPr lang="en-US" dirty="0" smtClean="0">
                <a:solidFill>
                  <a:srgbClr val="3C393B"/>
                </a:solidFill>
              </a:rPr>
              <a:t>, Vesalius*</a:t>
            </a:r>
            <a:endParaRPr lang="en-US" dirty="0">
              <a:solidFill>
                <a:srgbClr val="3C39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</a:t>
            </a:r>
            <a:r>
              <a:rPr lang="en-US" b="1"/>
              <a:t> interface</a:t>
            </a:r>
            <a:endParaRPr lang="en-US"/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“Natural” approach: </a:t>
            </a:r>
            <a:r>
              <a:rPr lang="en-US" dirty="0"/>
              <a:t>real-time </a:t>
            </a:r>
            <a:r>
              <a:rPr lang="en-US" dirty="0" smtClean="0"/>
              <a:t>navigation</a:t>
            </a:r>
            <a:endParaRPr lang="en-US" dirty="0"/>
          </a:p>
          <a:p>
            <a:pPr lvl="1"/>
            <a:r>
              <a:rPr lang="en-US" dirty="0"/>
              <a:t>Footpad</a:t>
            </a:r>
          </a:p>
          <a:p>
            <a:pPr lvl="1"/>
            <a:r>
              <a:rPr lang="en-US" dirty="0" smtClean="0"/>
              <a:t>Voice</a:t>
            </a:r>
            <a:endParaRPr lang="en-US" dirty="0"/>
          </a:p>
          <a:p>
            <a:pPr lvl="1"/>
            <a:r>
              <a:rPr lang="en-US" dirty="0"/>
              <a:t>Head/eye motion</a:t>
            </a:r>
          </a:p>
          <a:p>
            <a:pPr lvl="1"/>
            <a:r>
              <a:rPr lang="en-US" dirty="0" smtClean="0"/>
              <a:t>Joystick </a:t>
            </a:r>
            <a:r>
              <a:rPr lang="en-US" dirty="0"/>
              <a:t>on instrument</a:t>
            </a:r>
          </a:p>
          <a:p>
            <a:r>
              <a:rPr lang="en-US" b="0" dirty="0" smtClean="0"/>
              <a:t>“</a:t>
            </a:r>
            <a:r>
              <a:rPr lang="en-US" b="0" dirty="0"/>
              <a:t>Robotics” approach:</a:t>
            </a:r>
            <a:r>
              <a:rPr lang="en-US" dirty="0"/>
              <a:t> </a:t>
            </a:r>
            <a:r>
              <a:rPr lang="en-US" dirty="0" smtClean="0"/>
              <a:t>target indication</a:t>
            </a:r>
            <a:endParaRPr lang="en-US" dirty="0"/>
          </a:p>
          <a:p>
            <a:pPr lvl="1"/>
            <a:r>
              <a:rPr lang="en-US" dirty="0"/>
              <a:t>Instrument tracking (external or in image)</a:t>
            </a:r>
          </a:p>
          <a:p>
            <a:pPr lvl="1"/>
            <a:r>
              <a:rPr lang="en-US" dirty="0"/>
              <a:t>Line of sight tracking</a:t>
            </a:r>
          </a:p>
          <a:p>
            <a:pPr lvl="1"/>
            <a:r>
              <a:rPr lang="en-US" dirty="0"/>
              <a:t>Vocal control of a “cursor” on </a:t>
            </a:r>
            <a:r>
              <a:rPr lang="en-US" dirty="0" smtClean="0"/>
              <a:t>monitor</a:t>
            </a:r>
          </a:p>
          <a:p>
            <a:r>
              <a:rPr lang="en-US" dirty="0" smtClean="0"/>
              <a:t>Characteristics</a:t>
            </a:r>
          </a:p>
          <a:p>
            <a:pPr lvl="1"/>
            <a:r>
              <a:rPr lang="en-US" dirty="0" smtClean="0"/>
              <a:t>Reaction time, order recognition rate, intuitiveness, comfort, …</a:t>
            </a:r>
          </a:p>
          <a:p>
            <a:pPr lvl="2"/>
            <a:r>
              <a:rPr lang="en-US" dirty="0" smtClean="0"/>
              <a:t>Depend mostly on implementation</a:t>
            </a:r>
            <a:endParaRPr lang="en-US" dirty="0"/>
          </a:p>
          <a:p>
            <a:pPr lvl="1"/>
            <a:r>
              <a:rPr lang="en-US" b="1" dirty="0" smtClean="0"/>
              <a:t>Number of controllable directions</a:t>
            </a:r>
            <a:r>
              <a:rPr lang="en-US" dirty="0" smtClean="0"/>
              <a:t>: usually Cartesian directions only!</a:t>
            </a:r>
          </a:p>
          <a:p>
            <a:pPr lvl="2"/>
            <a:r>
              <a:rPr lang="en-US" dirty="0"/>
              <a:t>Additional diagonals, or </a:t>
            </a:r>
            <a:r>
              <a:rPr lang="en-US" dirty="0" err="1"/>
              <a:t>omnidirectionality</a:t>
            </a:r>
            <a:endParaRPr lang="en-US" dirty="0"/>
          </a:p>
          <a:p>
            <a:pPr lvl="2"/>
            <a:endParaRPr lang="fr-FR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25840" y="6460173"/>
            <a:ext cx="46259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dirty="0" smtClean="0">
                <a:solidFill>
                  <a:srgbClr val="3C393B"/>
                </a:solidFill>
                <a:latin typeface="Arial" charset="0"/>
              </a:rPr>
              <a:t>9</a:t>
            </a:r>
            <a:endParaRPr lang="en-US" dirty="0">
              <a:solidFill>
                <a:srgbClr val="3C39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_CEREM_New_logo">
  <a:themeElements>
    <a:clrScheme name="">
      <a:dk1>
        <a:srgbClr val="000000"/>
      </a:dk1>
      <a:lt1>
        <a:srgbClr val="FFFFFF"/>
      </a:lt1>
      <a:dk2>
        <a:srgbClr val="006666"/>
      </a:dk2>
      <a:lt2>
        <a:srgbClr val="777777"/>
      </a:lt2>
      <a:accent1>
        <a:srgbClr val="99CC99"/>
      </a:accent1>
      <a:accent2>
        <a:srgbClr val="33CCCC"/>
      </a:accent2>
      <a:accent3>
        <a:srgbClr val="FFFFFF"/>
      </a:accent3>
      <a:accent4>
        <a:srgbClr val="000000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Template_CEREM_New_log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emplate_CEREM_New_logo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CEREM_New_logo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CEREM_New_log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CEREM_New_logo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Template_CEREM_New_logo</Template>
  <TotalTime>11465</TotalTime>
  <Words>1015</Words>
  <Application>Microsoft Office PowerPoint</Application>
  <PresentationFormat>Affichage à l'écran (4:3)</PresentationFormat>
  <Paragraphs>219</Paragraphs>
  <Slides>22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StarSymbol</vt:lpstr>
      <vt:lpstr>Tahoma</vt:lpstr>
      <vt:lpstr>Times New Roman</vt:lpstr>
      <vt:lpstr>Verdana</vt:lpstr>
      <vt:lpstr>Wingdings</vt:lpstr>
      <vt:lpstr>Template_CEREM_New_logo</vt:lpstr>
      <vt:lpstr>Présentation PowerPoint</vt:lpstr>
      <vt:lpstr>Imagine…</vt:lpstr>
      <vt:lpstr>Laparoscopic surgery</vt:lpstr>
      <vt:lpstr>Existing robots</vt:lpstr>
      <vt:lpstr>Performance assessment</vt:lpstr>
      <vt:lpstr>Goal of this study</vt:lpstr>
      <vt:lpstr>Kinematics (1)</vt:lpstr>
      <vt:lpstr>Kinematics (2)</vt:lpstr>
      <vt:lpstr>Control interface</vt:lpstr>
      <vt:lpstr>Methodology – Setup overview</vt:lpstr>
      <vt:lpstr>Methodology – EVOLAP overview</vt:lpstr>
      <vt:lpstr>Methodology – EVOLAP overview</vt:lpstr>
      <vt:lpstr>Methodology – EVOLAP upgrade</vt:lpstr>
      <vt:lpstr>Methodology – Tasks and metrics</vt:lpstr>
      <vt:lpstr>Methodology – Protocol</vt:lpstr>
      <vt:lpstr>Results – Individual subjects</vt:lpstr>
      <vt:lpstr>Results – All subjects</vt:lpstr>
      <vt:lpstr>Results – Influence of kinematics</vt:lpstr>
      <vt:lpstr>Results – Influence of directions</vt:lpstr>
      <vt:lpstr>Conclusions</vt:lpstr>
      <vt:lpstr>What’s next?</vt:lpstr>
      <vt:lpstr>Présentation PowerPoint</vt:lpstr>
    </vt:vector>
  </TitlesOfParts>
  <Company>UCL - PRM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Benoît Herman</dc:creator>
  <cp:lastModifiedBy>Benoît Herman</cp:lastModifiedBy>
  <cp:revision>1314</cp:revision>
  <cp:lastPrinted>1601-01-01T00:00:00Z</cp:lastPrinted>
  <dcterms:created xsi:type="dcterms:W3CDTF">2006-12-21T18:25:05Z</dcterms:created>
  <dcterms:modified xsi:type="dcterms:W3CDTF">2016-08-25T16:22:08Z</dcterms:modified>
</cp:coreProperties>
</file>